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73" r:id="rId2"/>
    <p:sldId id="274" r:id="rId3"/>
    <p:sldId id="275" r:id="rId4"/>
    <p:sldId id="276" r:id="rId5"/>
    <p:sldId id="279" r:id="rId6"/>
    <p:sldId id="277" r:id="rId7"/>
    <p:sldId id="278" r:id="rId8"/>
    <p:sldId id="268" r:id="rId9"/>
    <p:sldId id="269" r:id="rId10"/>
    <p:sldId id="270" r:id="rId11"/>
    <p:sldId id="271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793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57422" y="500042"/>
            <a:ext cx="1571636" cy="15001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Здоров</a:t>
            </a:r>
            <a:r>
              <a:rPr lang="en-US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6" name="Овал 5"/>
          <p:cNvSpPr/>
          <p:nvPr/>
        </p:nvSpPr>
        <p:spPr>
          <a:xfrm>
            <a:off x="3857620" y="214290"/>
            <a:ext cx="1571636" cy="150019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Пам</a:t>
            </a:r>
            <a:r>
              <a:rPr lang="en-US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5499106" y="366691"/>
            <a:ext cx="1571636" cy="150019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uk-UA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k-UA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ислення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429388" y="1214422"/>
            <a:ext cx="1500198" cy="1500198"/>
          </a:xfrm>
          <a:prstGeom prst="ellipse">
            <a:avLst/>
          </a:prstGeom>
          <a:solidFill>
            <a:srgbClr val="D6009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uk-UA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Увага</a:t>
            </a:r>
          </a:p>
        </p:txBody>
      </p:sp>
      <p:pic>
        <p:nvPicPr>
          <p:cNvPr id="18446" name="Овал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763" y="1749425"/>
            <a:ext cx="175418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987675" y="2005013"/>
            <a:ext cx="12715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uk-UA" sz="1600" b="1">
                <a:solidFill>
                  <a:srgbClr val="FFFFFF"/>
                </a:solidFill>
                <a:latin typeface="Arial" pitchFamily="34" charset="0"/>
              </a:rPr>
              <a:t>Зорово-моторна координація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4214810" y="1214422"/>
            <a:ext cx="1643074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uk-UA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Мова,</a:t>
            </a:r>
          </a:p>
          <a:p>
            <a:pPr algn="ctr">
              <a:defRPr/>
            </a:pPr>
            <a:r>
              <a:rPr lang="uk-UA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кругозір</a:t>
            </a:r>
          </a:p>
        </p:txBody>
      </p:sp>
      <p:sp>
        <p:nvSpPr>
          <p:cNvPr id="17" name="Овал 16"/>
          <p:cNvSpPr/>
          <p:nvPr/>
        </p:nvSpPr>
        <p:spPr>
          <a:xfrm>
            <a:off x="5286380" y="2214554"/>
            <a:ext cx="1643074" cy="1500198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uk-UA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Бажання бути школярем</a:t>
            </a:r>
          </a:p>
        </p:txBody>
      </p:sp>
      <p:sp>
        <p:nvSpPr>
          <p:cNvPr id="18" name="Овал 17"/>
          <p:cNvSpPr/>
          <p:nvPr/>
        </p:nvSpPr>
        <p:spPr>
          <a:xfrm>
            <a:off x="920725" y="1235059"/>
            <a:ext cx="1643074" cy="1500198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Самостійність,</a:t>
            </a:r>
          </a:p>
          <a:p>
            <a:pPr algn="ctr">
              <a:defRPr/>
            </a:pPr>
            <a:r>
              <a:rPr lang="uk-UA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самоорганізація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1430316" y="2532055"/>
            <a:ext cx="1643074" cy="150019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1600" dirty="0">
                <a:solidFill>
                  <a:srgbClr val="FFFFFF"/>
                </a:solidFill>
              </a:rPr>
              <a:t> </a:t>
            </a:r>
            <a:r>
              <a:rPr lang="uk-UA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Уміння</a:t>
            </a:r>
          </a:p>
          <a:p>
            <a:pPr algn="ctr">
              <a:defRPr/>
            </a:pPr>
            <a:r>
              <a:rPr lang="uk-UA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спілкуватися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429000" y="4286250"/>
            <a:ext cx="2414588" cy="13430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Готовність дитини </a:t>
            </a:r>
          </a:p>
          <a:p>
            <a:pPr algn="ctr">
              <a:defRPr/>
            </a:pPr>
            <a:r>
              <a:rPr lang="uk-UA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 школи</a:t>
            </a:r>
          </a:p>
        </p:txBody>
      </p:sp>
      <p:sp>
        <p:nvSpPr>
          <p:cNvPr id="21" name="Арка 20"/>
          <p:cNvSpPr/>
          <p:nvPr/>
        </p:nvSpPr>
        <p:spPr>
          <a:xfrm>
            <a:off x="4286250" y="3857625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600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924175" y="3700463"/>
            <a:ext cx="722313" cy="652462"/>
          </a:xfrm>
          <a:custGeom>
            <a:avLst/>
            <a:gdLst>
              <a:gd name="connsiteX0" fmla="*/ 0 w 723014"/>
              <a:gd name="connsiteY0" fmla="*/ 0 h 652103"/>
              <a:gd name="connsiteX1" fmla="*/ 127591 w 723014"/>
              <a:gd name="connsiteY1" fmla="*/ 21265 h 652103"/>
              <a:gd name="connsiteX2" fmla="*/ 212652 w 723014"/>
              <a:gd name="connsiteY2" fmla="*/ 53163 h 652103"/>
              <a:gd name="connsiteX3" fmla="*/ 244549 w 723014"/>
              <a:gd name="connsiteY3" fmla="*/ 85061 h 652103"/>
              <a:gd name="connsiteX4" fmla="*/ 287080 w 723014"/>
              <a:gd name="connsiteY4" fmla="*/ 223284 h 652103"/>
              <a:gd name="connsiteX5" fmla="*/ 340242 w 723014"/>
              <a:gd name="connsiteY5" fmla="*/ 340242 h 652103"/>
              <a:gd name="connsiteX6" fmla="*/ 435935 w 723014"/>
              <a:gd name="connsiteY6" fmla="*/ 382772 h 652103"/>
              <a:gd name="connsiteX7" fmla="*/ 499731 w 723014"/>
              <a:gd name="connsiteY7" fmla="*/ 404037 h 652103"/>
              <a:gd name="connsiteX8" fmla="*/ 552894 w 723014"/>
              <a:gd name="connsiteY8" fmla="*/ 425303 h 652103"/>
              <a:gd name="connsiteX9" fmla="*/ 659219 w 723014"/>
              <a:gd name="connsiteY9" fmla="*/ 467833 h 652103"/>
              <a:gd name="connsiteX10" fmla="*/ 680484 w 723014"/>
              <a:gd name="connsiteY10" fmla="*/ 499730 h 652103"/>
              <a:gd name="connsiteX11" fmla="*/ 701749 w 723014"/>
              <a:gd name="connsiteY11" fmla="*/ 563526 h 652103"/>
              <a:gd name="connsiteX12" fmla="*/ 723014 w 723014"/>
              <a:gd name="connsiteY12" fmla="*/ 648586 h 65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4" h="652103">
                <a:moveTo>
                  <a:pt x="0" y="0"/>
                </a:moveTo>
                <a:cubicBezTo>
                  <a:pt x="16849" y="2407"/>
                  <a:pt x="104275" y="13493"/>
                  <a:pt x="127591" y="21265"/>
                </a:cubicBezTo>
                <a:cubicBezTo>
                  <a:pt x="294414" y="76872"/>
                  <a:pt x="52199" y="13049"/>
                  <a:pt x="212652" y="53163"/>
                </a:cubicBezTo>
                <a:cubicBezTo>
                  <a:pt x="223284" y="63796"/>
                  <a:pt x="234923" y="73509"/>
                  <a:pt x="244549" y="85061"/>
                </a:cubicBezTo>
                <a:cubicBezTo>
                  <a:pt x="282602" y="130725"/>
                  <a:pt x="272533" y="150551"/>
                  <a:pt x="287080" y="223284"/>
                </a:cubicBezTo>
                <a:cubicBezTo>
                  <a:pt x="293435" y="255056"/>
                  <a:pt x="300825" y="327102"/>
                  <a:pt x="340242" y="340242"/>
                </a:cubicBezTo>
                <a:cubicBezTo>
                  <a:pt x="429502" y="369996"/>
                  <a:pt x="288281" y="321250"/>
                  <a:pt x="435935" y="382772"/>
                </a:cubicBezTo>
                <a:cubicBezTo>
                  <a:pt x="456626" y="391393"/>
                  <a:pt x="478665" y="396377"/>
                  <a:pt x="499731" y="404037"/>
                </a:cubicBezTo>
                <a:cubicBezTo>
                  <a:pt x="517668" y="410560"/>
                  <a:pt x="534957" y="418780"/>
                  <a:pt x="552894" y="425303"/>
                </a:cubicBezTo>
                <a:cubicBezTo>
                  <a:pt x="649249" y="460342"/>
                  <a:pt x="584249" y="430348"/>
                  <a:pt x="659219" y="467833"/>
                </a:cubicBezTo>
                <a:cubicBezTo>
                  <a:pt x="666307" y="478465"/>
                  <a:pt x="675294" y="488053"/>
                  <a:pt x="680484" y="499730"/>
                </a:cubicBezTo>
                <a:cubicBezTo>
                  <a:pt x="689588" y="520214"/>
                  <a:pt x="701749" y="563526"/>
                  <a:pt x="701749" y="563526"/>
                </a:cubicBezTo>
                <a:cubicBezTo>
                  <a:pt x="712822" y="652103"/>
                  <a:pt x="683808" y="648586"/>
                  <a:pt x="723014" y="64858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 sz="1600"/>
          </a:p>
        </p:txBody>
      </p:sp>
      <p:sp>
        <p:nvSpPr>
          <p:cNvPr id="25" name="Полилиния 24"/>
          <p:cNvSpPr/>
          <p:nvPr/>
        </p:nvSpPr>
        <p:spPr>
          <a:xfrm>
            <a:off x="3679825" y="3286125"/>
            <a:ext cx="265113" cy="987425"/>
          </a:xfrm>
          <a:custGeom>
            <a:avLst/>
            <a:gdLst>
              <a:gd name="connsiteX0" fmla="*/ 137628 w 265219"/>
              <a:gd name="connsiteY0" fmla="*/ 0 h 988828"/>
              <a:gd name="connsiteX1" fmla="*/ 105731 w 265219"/>
              <a:gd name="connsiteY1" fmla="*/ 21266 h 988828"/>
              <a:gd name="connsiteX2" fmla="*/ 73833 w 265219"/>
              <a:gd name="connsiteY2" fmla="*/ 31898 h 988828"/>
              <a:gd name="connsiteX3" fmla="*/ 20670 w 265219"/>
              <a:gd name="connsiteY3" fmla="*/ 127591 h 988828"/>
              <a:gd name="connsiteX4" fmla="*/ 73833 w 265219"/>
              <a:gd name="connsiteY4" fmla="*/ 255182 h 988828"/>
              <a:gd name="connsiteX5" fmla="*/ 105731 w 265219"/>
              <a:gd name="connsiteY5" fmla="*/ 265814 h 988828"/>
              <a:gd name="connsiteX6" fmla="*/ 169526 w 265219"/>
              <a:gd name="connsiteY6" fmla="*/ 308345 h 988828"/>
              <a:gd name="connsiteX7" fmla="*/ 201424 w 265219"/>
              <a:gd name="connsiteY7" fmla="*/ 329610 h 988828"/>
              <a:gd name="connsiteX8" fmla="*/ 243954 w 265219"/>
              <a:gd name="connsiteY8" fmla="*/ 393405 h 988828"/>
              <a:gd name="connsiteX9" fmla="*/ 265219 w 265219"/>
              <a:gd name="connsiteY9" fmla="*/ 425303 h 988828"/>
              <a:gd name="connsiteX10" fmla="*/ 243954 w 265219"/>
              <a:gd name="connsiteY10" fmla="*/ 552893 h 988828"/>
              <a:gd name="connsiteX11" fmla="*/ 222689 w 265219"/>
              <a:gd name="connsiteY11" fmla="*/ 574159 h 988828"/>
              <a:gd name="connsiteX12" fmla="*/ 212056 w 265219"/>
              <a:gd name="connsiteY12" fmla="*/ 606056 h 988828"/>
              <a:gd name="connsiteX13" fmla="*/ 169526 w 265219"/>
              <a:gd name="connsiteY13" fmla="*/ 669852 h 988828"/>
              <a:gd name="connsiteX14" fmla="*/ 158893 w 265219"/>
              <a:gd name="connsiteY14" fmla="*/ 701749 h 988828"/>
              <a:gd name="connsiteX15" fmla="*/ 169526 w 265219"/>
              <a:gd name="connsiteY15" fmla="*/ 797442 h 988828"/>
              <a:gd name="connsiteX16" fmla="*/ 190791 w 265219"/>
              <a:gd name="connsiteY16" fmla="*/ 829340 h 988828"/>
              <a:gd name="connsiteX17" fmla="*/ 222689 w 265219"/>
              <a:gd name="connsiteY17" fmla="*/ 903768 h 988828"/>
              <a:gd name="connsiteX18" fmla="*/ 201424 w 265219"/>
              <a:gd name="connsiteY18" fmla="*/ 988828 h 9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5219" h="988828">
                <a:moveTo>
                  <a:pt x="137628" y="0"/>
                </a:moveTo>
                <a:cubicBezTo>
                  <a:pt x="126996" y="7089"/>
                  <a:pt x="117161" y="15551"/>
                  <a:pt x="105731" y="21266"/>
                </a:cubicBezTo>
                <a:cubicBezTo>
                  <a:pt x="95707" y="26278"/>
                  <a:pt x="81758" y="23973"/>
                  <a:pt x="73833" y="31898"/>
                </a:cubicBezTo>
                <a:cubicBezTo>
                  <a:pt x="37274" y="68457"/>
                  <a:pt x="34040" y="87481"/>
                  <a:pt x="20670" y="127591"/>
                </a:cubicBezTo>
                <a:cubicBezTo>
                  <a:pt x="31632" y="237211"/>
                  <a:pt x="0" y="223540"/>
                  <a:pt x="73833" y="255182"/>
                </a:cubicBezTo>
                <a:cubicBezTo>
                  <a:pt x="84135" y="259597"/>
                  <a:pt x="95098" y="262270"/>
                  <a:pt x="105731" y="265814"/>
                </a:cubicBezTo>
                <a:lnTo>
                  <a:pt x="169526" y="308345"/>
                </a:lnTo>
                <a:lnTo>
                  <a:pt x="201424" y="329610"/>
                </a:lnTo>
                <a:lnTo>
                  <a:pt x="243954" y="393405"/>
                </a:lnTo>
                <a:lnTo>
                  <a:pt x="265219" y="425303"/>
                </a:lnTo>
                <a:cubicBezTo>
                  <a:pt x="264168" y="434764"/>
                  <a:pt x="260959" y="524552"/>
                  <a:pt x="243954" y="552893"/>
                </a:cubicBezTo>
                <a:cubicBezTo>
                  <a:pt x="238796" y="561489"/>
                  <a:pt x="229777" y="567070"/>
                  <a:pt x="222689" y="574159"/>
                </a:cubicBezTo>
                <a:cubicBezTo>
                  <a:pt x="219145" y="584791"/>
                  <a:pt x="217499" y="596259"/>
                  <a:pt x="212056" y="606056"/>
                </a:cubicBezTo>
                <a:cubicBezTo>
                  <a:pt x="199644" y="628397"/>
                  <a:pt x="177608" y="645606"/>
                  <a:pt x="169526" y="669852"/>
                </a:cubicBezTo>
                <a:lnTo>
                  <a:pt x="158893" y="701749"/>
                </a:lnTo>
                <a:cubicBezTo>
                  <a:pt x="162437" y="733647"/>
                  <a:pt x="161742" y="766306"/>
                  <a:pt x="169526" y="797442"/>
                </a:cubicBezTo>
                <a:cubicBezTo>
                  <a:pt x="172625" y="809839"/>
                  <a:pt x="185757" y="817594"/>
                  <a:pt x="190791" y="829340"/>
                </a:cubicBezTo>
                <a:cubicBezTo>
                  <a:pt x="231987" y="925463"/>
                  <a:pt x="169302" y="823686"/>
                  <a:pt x="222689" y="903768"/>
                </a:cubicBezTo>
                <a:cubicBezTo>
                  <a:pt x="199182" y="974288"/>
                  <a:pt x="201424" y="945148"/>
                  <a:pt x="201424" y="98882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 sz="1600"/>
          </a:p>
        </p:txBody>
      </p:sp>
      <p:sp>
        <p:nvSpPr>
          <p:cNvPr id="26" name="Полилиния 25"/>
          <p:cNvSpPr/>
          <p:nvPr/>
        </p:nvSpPr>
        <p:spPr>
          <a:xfrm>
            <a:off x="4632325" y="2679700"/>
            <a:ext cx="173038" cy="1190625"/>
          </a:xfrm>
          <a:custGeom>
            <a:avLst/>
            <a:gdLst>
              <a:gd name="connsiteX0" fmla="*/ 173373 w 173373"/>
              <a:gd name="connsiteY0" fmla="*/ 0 h 1190846"/>
              <a:gd name="connsiteX1" fmla="*/ 141476 w 173373"/>
              <a:gd name="connsiteY1" fmla="*/ 42530 h 1190846"/>
              <a:gd name="connsiteX2" fmla="*/ 120210 w 173373"/>
              <a:gd name="connsiteY2" fmla="*/ 63795 h 1190846"/>
              <a:gd name="connsiteX3" fmla="*/ 98945 w 173373"/>
              <a:gd name="connsiteY3" fmla="*/ 95693 h 1190846"/>
              <a:gd name="connsiteX4" fmla="*/ 98945 w 173373"/>
              <a:gd name="connsiteY4" fmla="*/ 329609 h 1190846"/>
              <a:gd name="connsiteX5" fmla="*/ 120210 w 173373"/>
              <a:gd name="connsiteY5" fmla="*/ 393404 h 1190846"/>
              <a:gd name="connsiteX6" fmla="*/ 130843 w 173373"/>
              <a:gd name="connsiteY6" fmla="*/ 435935 h 1190846"/>
              <a:gd name="connsiteX7" fmla="*/ 109578 w 173373"/>
              <a:gd name="connsiteY7" fmla="*/ 648586 h 1190846"/>
              <a:gd name="connsiteX8" fmla="*/ 98945 w 173373"/>
              <a:gd name="connsiteY8" fmla="*/ 680483 h 1190846"/>
              <a:gd name="connsiteX9" fmla="*/ 67048 w 173373"/>
              <a:gd name="connsiteY9" fmla="*/ 712381 h 1190846"/>
              <a:gd name="connsiteX10" fmla="*/ 24517 w 173373"/>
              <a:gd name="connsiteY10" fmla="*/ 765544 h 1190846"/>
              <a:gd name="connsiteX11" fmla="*/ 24517 w 173373"/>
              <a:gd name="connsiteY11" fmla="*/ 861237 h 1190846"/>
              <a:gd name="connsiteX12" fmla="*/ 56415 w 173373"/>
              <a:gd name="connsiteY12" fmla="*/ 893135 h 1190846"/>
              <a:gd name="connsiteX13" fmla="*/ 67048 w 173373"/>
              <a:gd name="connsiteY13" fmla="*/ 925032 h 1190846"/>
              <a:gd name="connsiteX14" fmla="*/ 88313 w 173373"/>
              <a:gd name="connsiteY14" fmla="*/ 956930 h 1190846"/>
              <a:gd name="connsiteX15" fmla="*/ 35150 w 173373"/>
              <a:gd name="connsiteY15" fmla="*/ 1031358 h 1190846"/>
              <a:gd name="connsiteX16" fmla="*/ 3252 w 173373"/>
              <a:gd name="connsiteY16" fmla="*/ 1052623 h 1190846"/>
              <a:gd name="connsiteX17" fmla="*/ 13885 w 173373"/>
              <a:gd name="connsiteY17" fmla="*/ 1190846 h 11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3373" h="1190846">
                <a:moveTo>
                  <a:pt x="173373" y="0"/>
                </a:moveTo>
                <a:cubicBezTo>
                  <a:pt x="162741" y="14177"/>
                  <a:pt x="152821" y="28917"/>
                  <a:pt x="141476" y="42530"/>
                </a:cubicBezTo>
                <a:cubicBezTo>
                  <a:pt x="135058" y="50231"/>
                  <a:pt x="126472" y="55967"/>
                  <a:pt x="120210" y="63795"/>
                </a:cubicBezTo>
                <a:cubicBezTo>
                  <a:pt x="112227" y="73774"/>
                  <a:pt x="106033" y="85060"/>
                  <a:pt x="98945" y="95693"/>
                </a:cubicBezTo>
                <a:cubicBezTo>
                  <a:pt x="79057" y="195138"/>
                  <a:pt x="78635" y="173899"/>
                  <a:pt x="98945" y="329609"/>
                </a:cubicBezTo>
                <a:cubicBezTo>
                  <a:pt x="101844" y="351836"/>
                  <a:pt x="114773" y="371658"/>
                  <a:pt x="120210" y="393404"/>
                </a:cubicBezTo>
                <a:lnTo>
                  <a:pt x="130843" y="435935"/>
                </a:lnTo>
                <a:cubicBezTo>
                  <a:pt x="123097" y="559863"/>
                  <a:pt x="133012" y="566565"/>
                  <a:pt x="109578" y="648586"/>
                </a:cubicBezTo>
                <a:cubicBezTo>
                  <a:pt x="106499" y="659362"/>
                  <a:pt x="105162" y="671158"/>
                  <a:pt x="98945" y="680483"/>
                </a:cubicBezTo>
                <a:cubicBezTo>
                  <a:pt x="90604" y="692994"/>
                  <a:pt x="76674" y="700829"/>
                  <a:pt x="67048" y="712381"/>
                </a:cubicBezTo>
                <a:cubicBezTo>
                  <a:pt x="0" y="792840"/>
                  <a:pt x="86372" y="703692"/>
                  <a:pt x="24517" y="765544"/>
                </a:cubicBezTo>
                <a:cubicBezTo>
                  <a:pt x="11701" y="803996"/>
                  <a:pt x="3132" y="813120"/>
                  <a:pt x="24517" y="861237"/>
                </a:cubicBezTo>
                <a:cubicBezTo>
                  <a:pt x="30624" y="874978"/>
                  <a:pt x="45782" y="882502"/>
                  <a:pt x="56415" y="893135"/>
                </a:cubicBezTo>
                <a:cubicBezTo>
                  <a:pt x="59959" y="903767"/>
                  <a:pt x="62036" y="915008"/>
                  <a:pt x="67048" y="925032"/>
                </a:cubicBezTo>
                <a:cubicBezTo>
                  <a:pt x="72763" y="936462"/>
                  <a:pt x="88313" y="944151"/>
                  <a:pt x="88313" y="956930"/>
                </a:cubicBezTo>
                <a:cubicBezTo>
                  <a:pt x="88313" y="1036673"/>
                  <a:pt x="75908" y="1010979"/>
                  <a:pt x="35150" y="1031358"/>
                </a:cubicBezTo>
                <a:cubicBezTo>
                  <a:pt x="23720" y="1037073"/>
                  <a:pt x="13885" y="1045535"/>
                  <a:pt x="3252" y="1052623"/>
                </a:cubicBezTo>
                <a:cubicBezTo>
                  <a:pt x="16892" y="1148102"/>
                  <a:pt x="13885" y="1101990"/>
                  <a:pt x="13885" y="119084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 sz="1600"/>
          </a:p>
        </p:txBody>
      </p:sp>
      <p:sp>
        <p:nvSpPr>
          <p:cNvPr id="27" name="Полилиния 26"/>
          <p:cNvSpPr/>
          <p:nvPr/>
        </p:nvSpPr>
        <p:spPr>
          <a:xfrm>
            <a:off x="5219700" y="3625850"/>
            <a:ext cx="404813" cy="647700"/>
          </a:xfrm>
          <a:custGeom>
            <a:avLst/>
            <a:gdLst>
              <a:gd name="connsiteX0" fmla="*/ 404390 w 404390"/>
              <a:gd name="connsiteY0" fmla="*/ 0 h 648586"/>
              <a:gd name="connsiteX1" fmla="*/ 266167 w 404390"/>
              <a:gd name="connsiteY1" fmla="*/ 21265 h 648586"/>
              <a:gd name="connsiteX2" fmla="*/ 223637 w 404390"/>
              <a:gd name="connsiteY2" fmla="*/ 42531 h 648586"/>
              <a:gd name="connsiteX3" fmla="*/ 202372 w 404390"/>
              <a:gd name="connsiteY3" fmla="*/ 74428 h 648586"/>
              <a:gd name="connsiteX4" fmla="*/ 170474 w 404390"/>
              <a:gd name="connsiteY4" fmla="*/ 106326 h 648586"/>
              <a:gd name="connsiteX5" fmla="*/ 159841 w 404390"/>
              <a:gd name="connsiteY5" fmla="*/ 159489 h 648586"/>
              <a:gd name="connsiteX6" fmla="*/ 149209 w 404390"/>
              <a:gd name="connsiteY6" fmla="*/ 393405 h 648586"/>
              <a:gd name="connsiteX7" fmla="*/ 138576 w 404390"/>
              <a:gd name="connsiteY7" fmla="*/ 425303 h 648586"/>
              <a:gd name="connsiteX8" fmla="*/ 96046 w 404390"/>
              <a:gd name="connsiteY8" fmla="*/ 435935 h 648586"/>
              <a:gd name="connsiteX9" fmla="*/ 32251 w 404390"/>
              <a:gd name="connsiteY9" fmla="*/ 457200 h 648586"/>
              <a:gd name="connsiteX10" fmla="*/ 21618 w 404390"/>
              <a:gd name="connsiteY10" fmla="*/ 499731 h 648586"/>
              <a:gd name="connsiteX11" fmla="*/ 10986 w 404390"/>
              <a:gd name="connsiteY11" fmla="*/ 531628 h 648586"/>
              <a:gd name="connsiteX12" fmla="*/ 353 w 404390"/>
              <a:gd name="connsiteY12" fmla="*/ 648586 h 64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390" h="648586">
                <a:moveTo>
                  <a:pt x="404390" y="0"/>
                </a:moveTo>
                <a:cubicBezTo>
                  <a:pt x="383558" y="2604"/>
                  <a:pt x="295386" y="11525"/>
                  <a:pt x="266167" y="21265"/>
                </a:cubicBezTo>
                <a:cubicBezTo>
                  <a:pt x="251130" y="26277"/>
                  <a:pt x="237814" y="35442"/>
                  <a:pt x="223637" y="42531"/>
                </a:cubicBezTo>
                <a:cubicBezTo>
                  <a:pt x="216549" y="53163"/>
                  <a:pt x="210553" y="64611"/>
                  <a:pt x="202372" y="74428"/>
                </a:cubicBezTo>
                <a:cubicBezTo>
                  <a:pt x="192746" y="85980"/>
                  <a:pt x="177199" y="92877"/>
                  <a:pt x="170474" y="106326"/>
                </a:cubicBezTo>
                <a:cubicBezTo>
                  <a:pt x="162392" y="122490"/>
                  <a:pt x="163385" y="141768"/>
                  <a:pt x="159841" y="159489"/>
                </a:cubicBezTo>
                <a:cubicBezTo>
                  <a:pt x="156297" y="237461"/>
                  <a:pt x="155433" y="315601"/>
                  <a:pt x="149209" y="393405"/>
                </a:cubicBezTo>
                <a:cubicBezTo>
                  <a:pt x="148315" y="404577"/>
                  <a:pt x="147328" y="418302"/>
                  <a:pt x="138576" y="425303"/>
                </a:cubicBezTo>
                <a:cubicBezTo>
                  <a:pt x="127165" y="434432"/>
                  <a:pt x="110043" y="431736"/>
                  <a:pt x="96046" y="435935"/>
                </a:cubicBezTo>
                <a:cubicBezTo>
                  <a:pt x="74576" y="442376"/>
                  <a:pt x="32251" y="457200"/>
                  <a:pt x="32251" y="457200"/>
                </a:cubicBezTo>
                <a:cubicBezTo>
                  <a:pt x="28707" y="471377"/>
                  <a:pt x="25633" y="485680"/>
                  <a:pt x="21618" y="499731"/>
                </a:cubicBezTo>
                <a:cubicBezTo>
                  <a:pt x="18539" y="510507"/>
                  <a:pt x="12690" y="520551"/>
                  <a:pt x="10986" y="531628"/>
                </a:cubicBezTo>
                <a:cubicBezTo>
                  <a:pt x="0" y="603035"/>
                  <a:pt x="353" y="606160"/>
                  <a:pt x="353" y="64858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 sz="1600"/>
          </a:p>
        </p:txBody>
      </p:sp>
      <p:sp>
        <p:nvSpPr>
          <p:cNvPr id="28" name="Полилиния 27"/>
          <p:cNvSpPr/>
          <p:nvPr/>
        </p:nvSpPr>
        <p:spPr>
          <a:xfrm>
            <a:off x="5751513" y="1849438"/>
            <a:ext cx="350837" cy="425450"/>
          </a:xfrm>
          <a:custGeom>
            <a:avLst/>
            <a:gdLst>
              <a:gd name="connsiteX0" fmla="*/ 350874 w 350874"/>
              <a:gd name="connsiteY0" fmla="*/ 0 h 425302"/>
              <a:gd name="connsiteX1" fmla="*/ 276446 w 350874"/>
              <a:gd name="connsiteY1" fmla="*/ 21265 h 425302"/>
              <a:gd name="connsiteX2" fmla="*/ 244549 w 350874"/>
              <a:gd name="connsiteY2" fmla="*/ 42530 h 425302"/>
              <a:gd name="connsiteX3" fmla="*/ 255181 w 350874"/>
              <a:gd name="connsiteY3" fmla="*/ 127591 h 425302"/>
              <a:gd name="connsiteX4" fmla="*/ 265814 w 350874"/>
              <a:gd name="connsiteY4" fmla="*/ 159488 h 425302"/>
              <a:gd name="connsiteX5" fmla="*/ 255181 w 350874"/>
              <a:gd name="connsiteY5" fmla="*/ 212651 h 425302"/>
              <a:gd name="connsiteX6" fmla="*/ 170121 w 350874"/>
              <a:gd name="connsiteY6" fmla="*/ 233916 h 425302"/>
              <a:gd name="connsiteX7" fmla="*/ 127591 w 350874"/>
              <a:gd name="connsiteY7" fmla="*/ 255182 h 425302"/>
              <a:gd name="connsiteX8" fmla="*/ 106326 w 350874"/>
              <a:gd name="connsiteY8" fmla="*/ 287079 h 425302"/>
              <a:gd name="connsiteX9" fmla="*/ 85060 w 350874"/>
              <a:gd name="connsiteY9" fmla="*/ 308344 h 425302"/>
              <a:gd name="connsiteX10" fmla="*/ 10633 w 350874"/>
              <a:gd name="connsiteY10" fmla="*/ 425302 h 425302"/>
              <a:gd name="connsiteX11" fmla="*/ 0 w 350874"/>
              <a:gd name="connsiteY11" fmla="*/ 425302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874" h="425302">
                <a:moveTo>
                  <a:pt x="350874" y="0"/>
                </a:moveTo>
                <a:cubicBezTo>
                  <a:pt x="337254" y="3405"/>
                  <a:pt x="291695" y="13641"/>
                  <a:pt x="276446" y="21265"/>
                </a:cubicBezTo>
                <a:cubicBezTo>
                  <a:pt x="265016" y="26980"/>
                  <a:pt x="255181" y="35442"/>
                  <a:pt x="244549" y="42530"/>
                </a:cubicBezTo>
                <a:cubicBezTo>
                  <a:pt x="248093" y="70884"/>
                  <a:pt x="250069" y="99478"/>
                  <a:pt x="255181" y="127591"/>
                </a:cubicBezTo>
                <a:cubicBezTo>
                  <a:pt x="257186" y="138618"/>
                  <a:pt x="265814" y="148280"/>
                  <a:pt x="265814" y="159488"/>
                </a:cubicBezTo>
                <a:cubicBezTo>
                  <a:pt x="265814" y="177560"/>
                  <a:pt x="269446" y="201556"/>
                  <a:pt x="255181" y="212651"/>
                </a:cubicBezTo>
                <a:cubicBezTo>
                  <a:pt x="232111" y="230594"/>
                  <a:pt x="170121" y="233916"/>
                  <a:pt x="170121" y="233916"/>
                </a:cubicBezTo>
                <a:cubicBezTo>
                  <a:pt x="155944" y="241005"/>
                  <a:pt x="139767" y="245035"/>
                  <a:pt x="127591" y="255182"/>
                </a:cubicBezTo>
                <a:cubicBezTo>
                  <a:pt x="117774" y="263363"/>
                  <a:pt x="114309" y="277101"/>
                  <a:pt x="106326" y="287079"/>
                </a:cubicBezTo>
                <a:cubicBezTo>
                  <a:pt x="100064" y="294907"/>
                  <a:pt x="92149" y="301256"/>
                  <a:pt x="85060" y="308344"/>
                </a:cubicBezTo>
                <a:cubicBezTo>
                  <a:pt x="76950" y="381337"/>
                  <a:pt x="101385" y="425302"/>
                  <a:pt x="10633" y="425302"/>
                </a:cubicBezTo>
                <a:lnTo>
                  <a:pt x="0" y="425302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 sz="1600"/>
          </a:p>
        </p:txBody>
      </p:sp>
      <p:sp>
        <p:nvSpPr>
          <p:cNvPr id="29" name="Полилиния 28"/>
          <p:cNvSpPr/>
          <p:nvPr/>
        </p:nvSpPr>
        <p:spPr>
          <a:xfrm>
            <a:off x="4954588" y="3221038"/>
            <a:ext cx="350837" cy="681037"/>
          </a:xfrm>
          <a:custGeom>
            <a:avLst/>
            <a:gdLst>
              <a:gd name="connsiteX0" fmla="*/ 350875 w 350875"/>
              <a:gd name="connsiteY0" fmla="*/ 0 h 680484"/>
              <a:gd name="connsiteX1" fmla="*/ 265814 w 350875"/>
              <a:gd name="connsiteY1" fmla="*/ 21265 h 680484"/>
              <a:gd name="connsiteX2" fmla="*/ 191386 w 350875"/>
              <a:gd name="connsiteY2" fmla="*/ 95693 h 680484"/>
              <a:gd name="connsiteX3" fmla="*/ 159488 w 350875"/>
              <a:gd name="connsiteY3" fmla="*/ 127591 h 680484"/>
              <a:gd name="connsiteX4" fmla="*/ 138223 w 350875"/>
              <a:gd name="connsiteY4" fmla="*/ 202019 h 680484"/>
              <a:gd name="connsiteX5" fmla="*/ 159488 w 350875"/>
              <a:gd name="connsiteY5" fmla="*/ 265814 h 680484"/>
              <a:gd name="connsiteX6" fmla="*/ 138223 w 350875"/>
              <a:gd name="connsiteY6" fmla="*/ 425302 h 680484"/>
              <a:gd name="connsiteX7" fmla="*/ 116958 w 350875"/>
              <a:gd name="connsiteY7" fmla="*/ 457200 h 680484"/>
              <a:gd name="connsiteX8" fmla="*/ 85061 w 350875"/>
              <a:gd name="connsiteY8" fmla="*/ 467833 h 680484"/>
              <a:gd name="connsiteX9" fmla="*/ 42530 w 350875"/>
              <a:gd name="connsiteY9" fmla="*/ 520995 h 680484"/>
              <a:gd name="connsiteX10" fmla="*/ 21265 w 350875"/>
              <a:gd name="connsiteY10" fmla="*/ 584791 h 680484"/>
              <a:gd name="connsiteX11" fmla="*/ 10633 w 350875"/>
              <a:gd name="connsiteY11" fmla="*/ 648586 h 680484"/>
              <a:gd name="connsiteX12" fmla="*/ 0 w 350875"/>
              <a:gd name="connsiteY12" fmla="*/ 680484 h 68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875" h="680484">
                <a:moveTo>
                  <a:pt x="350875" y="0"/>
                </a:moveTo>
                <a:cubicBezTo>
                  <a:pt x="348231" y="529"/>
                  <a:pt x="276710" y="12548"/>
                  <a:pt x="265814" y="21265"/>
                </a:cubicBezTo>
                <a:cubicBezTo>
                  <a:pt x="238417" y="43183"/>
                  <a:pt x="216195" y="70884"/>
                  <a:pt x="191386" y="95693"/>
                </a:cubicBezTo>
                <a:lnTo>
                  <a:pt x="159488" y="127591"/>
                </a:lnTo>
                <a:cubicBezTo>
                  <a:pt x="155262" y="140270"/>
                  <a:pt x="137196" y="191751"/>
                  <a:pt x="138223" y="202019"/>
                </a:cubicBezTo>
                <a:cubicBezTo>
                  <a:pt x="140453" y="224323"/>
                  <a:pt x="159488" y="265814"/>
                  <a:pt x="159488" y="265814"/>
                </a:cubicBezTo>
                <a:cubicBezTo>
                  <a:pt x="157112" y="294331"/>
                  <a:pt x="159940" y="381868"/>
                  <a:pt x="138223" y="425302"/>
                </a:cubicBezTo>
                <a:cubicBezTo>
                  <a:pt x="132508" y="436732"/>
                  <a:pt x="126936" y="449217"/>
                  <a:pt x="116958" y="457200"/>
                </a:cubicBezTo>
                <a:cubicBezTo>
                  <a:pt x="108206" y="464201"/>
                  <a:pt x="95693" y="464289"/>
                  <a:pt x="85061" y="467833"/>
                </a:cubicBezTo>
                <a:cubicBezTo>
                  <a:pt x="67386" y="485507"/>
                  <a:pt x="53260" y="496852"/>
                  <a:pt x="42530" y="520995"/>
                </a:cubicBezTo>
                <a:cubicBezTo>
                  <a:pt x="33426" y="541479"/>
                  <a:pt x="21265" y="584791"/>
                  <a:pt x="21265" y="584791"/>
                </a:cubicBezTo>
                <a:cubicBezTo>
                  <a:pt x="17721" y="606056"/>
                  <a:pt x="15310" y="627541"/>
                  <a:pt x="10633" y="648586"/>
                </a:cubicBezTo>
                <a:cubicBezTo>
                  <a:pt x="8202" y="659527"/>
                  <a:pt x="0" y="680484"/>
                  <a:pt x="0" y="68048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 sz="1600"/>
          </a:p>
        </p:txBody>
      </p:sp>
      <p:sp>
        <p:nvSpPr>
          <p:cNvPr id="30" name="Полилиния 29"/>
          <p:cNvSpPr/>
          <p:nvPr/>
        </p:nvSpPr>
        <p:spPr>
          <a:xfrm>
            <a:off x="4157663" y="3179763"/>
            <a:ext cx="180975" cy="1009650"/>
          </a:xfrm>
          <a:custGeom>
            <a:avLst/>
            <a:gdLst>
              <a:gd name="connsiteX0" fmla="*/ 0 w 180754"/>
              <a:gd name="connsiteY0" fmla="*/ 0 h 1010093"/>
              <a:gd name="connsiteX1" fmla="*/ 10633 w 180754"/>
              <a:gd name="connsiteY1" fmla="*/ 85060 h 1010093"/>
              <a:gd name="connsiteX2" fmla="*/ 31898 w 180754"/>
              <a:gd name="connsiteY2" fmla="*/ 116958 h 1010093"/>
              <a:gd name="connsiteX3" fmla="*/ 42530 w 180754"/>
              <a:gd name="connsiteY3" fmla="*/ 159488 h 1010093"/>
              <a:gd name="connsiteX4" fmla="*/ 31898 w 180754"/>
              <a:gd name="connsiteY4" fmla="*/ 255181 h 1010093"/>
              <a:gd name="connsiteX5" fmla="*/ 21265 w 180754"/>
              <a:gd name="connsiteY5" fmla="*/ 287079 h 1010093"/>
              <a:gd name="connsiteX6" fmla="*/ 42530 w 180754"/>
              <a:gd name="connsiteY6" fmla="*/ 425302 h 1010093"/>
              <a:gd name="connsiteX7" fmla="*/ 63796 w 180754"/>
              <a:gd name="connsiteY7" fmla="*/ 446567 h 1010093"/>
              <a:gd name="connsiteX8" fmla="*/ 116958 w 180754"/>
              <a:gd name="connsiteY8" fmla="*/ 499730 h 1010093"/>
              <a:gd name="connsiteX9" fmla="*/ 180754 w 180754"/>
              <a:gd name="connsiteY9" fmla="*/ 584791 h 1010093"/>
              <a:gd name="connsiteX10" fmla="*/ 170121 w 180754"/>
              <a:gd name="connsiteY10" fmla="*/ 691116 h 1010093"/>
              <a:gd name="connsiteX11" fmla="*/ 138223 w 180754"/>
              <a:gd name="connsiteY11" fmla="*/ 765544 h 1010093"/>
              <a:gd name="connsiteX12" fmla="*/ 106326 w 180754"/>
              <a:gd name="connsiteY12" fmla="*/ 829339 h 1010093"/>
              <a:gd name="connsiteX13" fmla="*/ 116958 w 180754"/>
              <a:gd name="connsiteY13" fmla="*/ 871870 h 1010093"/>
              <a:gd name="connsiteX14" fmla="*/ 148856 w 180754"/>
              <a:gd name="connsiteY14" fmla="*/ 946298 h 1010093"/>
              <a:gd name="connsiteX15" fmla="*/ 148856 w 180754"/>
              <a:gd name="connsiteY15" fmla="*/ 1010093 h 10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0754" h="1010093">
                <a:moveTo>
                  <a:pt x="0" y="0"/>
                </a:moveTo>
                <a:cubicBezTo>
                  <a:pt x="3544" y="28353"/>
                  <a:pt x="3115" y="57493"/>
                  <a:pt x="10633" y="85060"/>
                </a:cubicBezTo>
                <a:cubicBezTo>
                  <a:pt x="13995" y="97389"/>
                  <a:pt x="26864" y="105212"/>
                  <a:pt x="31898" y="116958"/>
                </a:cubicBezTo>
                <a:cubicBezTo>
                  <a:pt x="37654" y="130389"/>
                  <a:pt x="38986" y="145311"/>
                  <a:pt x="42530" y="159488"/>
                </a:cubicBezTo>
                <a:cubicBezTo>
                  <a:pt x="38986" y="191386"/>
                  <a:pt x="37174" y="223524"/>
                  <a:pt x="31898" y="255181"/>
                </a:cubicBezTo>
                <a:cubicBezTo>
                  <a:pt x="30055" y="266236"/>
                  <a:pt x="21265" y="275871"/>
                  <a:pt x="21265" y="287079"/>
                </a:cubicBezTo>
                <a:cubicBezTo>
                  <a:pt x="21265" y="292186"/>
                  <a:pt x="24331" y="394971"/>
                  <a:pt x="42530" y="425302"/>
                </a:cubicBezTo>
                <a:cubicBezTo>
                  <a:pt x="47688" y="433898"/>
                  <a:pt x="57534" y="438739"/>
                  <a:pt x="63796" y="446567"/>
                </a:cubicBezTo>
                <a:cubicBezTo>
                  <a:pt x="104303" y="497200"/>
                  <a:pt x="62275" y="463274"/>
                  <a:pt x="116958" y="499730"/>
                </a:cubicBezTo>
                <a:cubicBezTo>
                  <a:pt x="165050" y="571866"/>
                  <a:pt x="141418" y="545453"/>
                  <a:pt x="180754" y="584791"/>
                </a:cubicBezTo>
                <a:cubicBezTo>
                  <a:pt x="177210" y="620233"/>
                  <a:pt x="175537" y="655912"/>
                  <a:pt x="170121" y="691116"/>
                </a:cubicBezTo>
                <a:cubicBezTo>
                  <a:pt x="166130" y="717055"/>
                  <a:pt x="148021" y="742682"/>
                  <a:pt x="138223" y="765544"/>
                </a:cubicBezTo>
                <a:cubicBezTo>
                  <a:pt x="111808" y="827177"/>
                  <a:pt x="147195" y="768036"/>
                  <a:pt x="106326" y="829339"/>
                </a:cubicBezTo>
                <a:cubicBezTo>
                  <a:pt x="109870" y="843516"/>
                  <a:pt x="111827" y="858187"/>
                  <a:pt x="116958" y="871870"/>
                </a:cubicBezTo>
                <a:cubicBezTo>
                  <a:pt x="125040" y="893424"/>
                  <a:pt x="146077" y="921285"/>
                  <a:pt x="148856" y="946298"/>
                </a:cubicBezTo>
                <a:cubicBezTo>
                  <a:pt x="151204" y="967433"/>
                  <a:pt x="148856" y="988828"/>
                  <a:pt x="148856" y="101009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 sz="1600"/>
          </a:p>
        </p:txBody>
      </p:sp>
      <p:sp>
        <p:nvSpPr>
          <p:cNvPr id="32" name="Полилиния 31"/>
          <p:cNvSpPr/>
          <p:nvPr/>
        </p:nvSpPr>
        <p:spPr>
          <a:xfrm>
            <a:off x="5378450" y="3678238"/>
            <a:ext cx="438150" cy="617537"/>
          </a:xfrm>
          <a:custGeom>
            <a:avLst/>
            <a:gdLst>
              <a:gd name="connsiteX0" fmla="*/ 437056 w 437056"/>
              <a:gd name="connsiteY0" fmla="*/ 0 h 616688"/>
              <a:gd name="connsiteX1" fmla="*/ 405159 w 437056"/>
              <a:gd name="connsiteY1" fmla="*/ 31898 h 616688"/>
              <a:gd name="connsiteX2" fmla="*/ 341363 w 437056"/>
              <a:gd name="connsiteY2" fmla="*/ 53163 h 616688"/>
              <a:gd name="connsiteX3" fmla="*/ 309466 w 437056"/>
              <a:gd name="connsiteY3" fmla="*/ 116958 h 616688"/>
              <a:gd name="connsiteX4" fmla="*/ 330731 w 437056"/>
              <a:gd name="connsiteY4" fmla="*/ 212651 h 616688"/>
              <a:gd name="connsiteX5" fmla="*/ 309466 w 437056"/>
              <a:gd name="connsiteY5" fmla="*/ 287079 h 616688"/>
              <a:gd name="connsiteX6" fmla="*/ 277568 w 437056"/>
              <a:gd name="connsiteY6" fmla="*/ 308344 h 616688"/>
              <a:gd name="connsiteX7" fmla="*/ 213773 w 437056"/>
              <a:gd name="connsiteY7" fmla="*/ 329609 h 616688"/>
              <a:gd name="connsiteX8" fmla="*/ 171242 w 437056"/>
              <a:gd name="connsiteY8" fmla="*/ 393405 h 616688"/>
              <a:gd name="connsiteX9" fmla="*/ 149977 w 437056"/>
              <a:gd name="connsiteY9" fmla="*/ 435935 h 616688"/>
              <a:gd name="connsiteX10" fmla="*/ 139345 w 437056"/>
              <a:gd name="connsiteY10" fmla="*/ 489098 h 616688"/>
              <a:gd name="connsiteX11" fmla="*/ 107447 w 437056"/>
              <a:gd name="connsiteY11" fmla="*/ 542261 h 616688"/>
              <a:gd name="connsiteX12" fmla="*/ 43652 w 437056"/>
              <a:gd name="connsiteY12" fmla="*/ 563526 h 616688"/>
              <a:gd name="connsiteX13" fmla="*/ 11754 w 437056"/>
              <a:gd name="connsiteY13" fmla="*/ 574158 h 616688"/>
              <a:gd name="connsiteX14" fmla="*/ 1121 w 437056"/>
              <a:gd name="connsiteY14" fmla="*/ 616688 h 6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056" h="616688">
                <a:moveTo>
                  <a:pt x="437056" y="0"/>
                </a:moveTo>
                <a:cubicBezTo>
                  <a:pt x="426424" y="10633"/>
                  <a:pt x="418303" y="24596"/>
                  <a:pt x="405159" y="31898"/>
                </a:cubicBezTo>
                <a:cubicBezTo>
                  <a:pt x="385564" y="42784"/>
                  <a:pt x="341363" y="53163"/>
                  <a:pt x="341363" y="53163"/>
                </a:cubicBezTo>
                <a:cubicBezTo>
                  <a:pt x="330611" y="69291"/>
                  <a:pt x="309466" y="94948"/>
                  <a:pt x="309466" y="116958"/>
                </a:cubicBezTo>
                <a:cubicBezTo>
                  <a:pt x="309466" y="154388"/>
                  <a:pt x="319765" y="179756"/>
                  <a:pt x="330731" y="212651"/>
                </a:cubicBezTo>
                <a:cubicBezTo>
                  <a:pt x="330037" y="215426"/>
                  <a:pt x="315012" y="280147"/>
                  <a:pt x="309466" y="287079"/>
                </a:cubicBezTo>
                <a:cubicBezTo>
                  <a:pt x="301483" y="297058"/>
                  <a:pt x="289245" y="303154"/>
                  <a:pt x="277568" y="308344"/>
                </a:cubicBezTo>
                <a:cubicBezTo>
                  <a:pt x="257085" y="317448"/>
                  <a:pt x="213773" y="329609"/>
                  <a:pt x="213773" y="329609"/>
                </a:cubicBezTo>
                <a:cubicBezTo>
                  <a:pt x="190964" y="398034"/>
                  <a:pt x="221021" y="323714"/>
                  <a:pt x="171242" y="393405"/>
                </a:cubicBezTo>
                <a:cubicBezTo>
                  <a:pt x="162029" y="406303"/>
                  <a:pt x="157065" y="421758"/>
                  <a:pt x="149977" y="435935"/>
                </a:cubicBezTo>
                <a:cubicBezTo>
                  <a:pt x="146433" y="453656"/>
                  <a:pt x="143728" y="471566"/>
                  <a:pt x="139345" y="489098"/>
                </a:cubicBezTo>
                <a:cubicBezTo>
                  <a:pt x="134149" y="509883"/>
                  <a:pt x="128938" y="531515"/>
                  <a:pt x="107447" y="542261"/>
                </a:cubicBezTo>
                <a:cubicBezTo>
                  <a:pt x="87398" y="552286"/>
                  <a:pt x="64917" y="556438"/>
                  <a:pt x="43652" y="563526"/>
                </a:cubicBezTo>
                <a:lnTo>
                  <a:pt x="11754" y="574158"/>
                </a:lnTo>
                <a:cubicBezTo>
                  <a:pt x="0" y="609418"/>
                  <a:pt x="1121" y="594848"/>
                  <a:pt x="1121" y="61668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 sz="1600"/>
          </a:p>
        </p:txBody>
      </p:sp>
      <p:sp>
        <p:nvSpPr>
          <p:cNvPr id="33" name="Полилиния 32"/>
          <p:cNvSpPr/>
          <p:nvPr/>
        </p:nvSpPr>
        <p:spPr>
          <a:xfrm>
            <a:off x="5613400" y="3636963"/>
            <a:ext cx="106363" cy="9525"/>
          </a:xfrm>
          <a:custGeom>
            <a:avLst/>
            <a:gdLst>
              <a:gd name="connsiteX0" fmla="*/ 0 w 106325"/>
              <a:gd name="connsiteY0" fmla="*/ 10632 h 10632"/>
              <a:gd name="connsiteX1" fmla="*/ 106325 w 106325"/>
              <a:gd name="connsiteY1" fmla="*/ 0 h 1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25" h="10632">
                <a:moveTo>
                  <a:pt x="0" y="10632"/>
                </a:moveTo>
                <a:lnTo>
                  <a:pt x="106325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Готов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ність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дитини до школи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Можливо, бажано, однак не необхідно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НЕОБХІДНО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/>
              <a:t>читати,</a:t>
            </a:r>
          </a:p>
          <a:p>
            <a:r>
              <a:rPr lang="uk-UA" dirty="0" smtClean="0"/>
              <a:t> писати, </a:t>
            </a:r>
          </a:p>
          <a:p>
            <a:r>
              <a:rPr lang="uk-UA" dirty="0" smtClean="0"/>
              <a:t>рахувати, 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Вміння 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спостерігати, </a:t>
            </a:r>
          </a:p>
          <a:p>
            <a:r>
              <a:rPr lang="uk-UA" dirty="0" smtClean="0"/>
              <a:t>Вміння 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порівнювати, </a:t>
            </a:r>
          </a:p>
          <a:p>
            <a:r>
              <a:rPr lang="uk-UA" dirty="0" smtClean="0"/>
              <a:t>Вміння 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аналізувати,</a:t>
            </a:r>
          </a:p>
          <a:p>
            <a:r>
              <a:rPr lang="uk-UA" dirty="0" smtClean="0"/>
              <a:t>Розвинена 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увага, </a:t>
            </a:r>
          </a:p>
          <a:p>
            <a:r>
              <a:rPr lang="uk-UA" dirty="0" smtClean="0"/>
              <a:t>образне 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мислення, </a:t>
            </a:r>
          </a:p>
          <a:p>
            <a:r>
              <a:rPr lang="uk-UA" dirty="0" smtClean="0"/>
              <a:t>вміння виконувати елементарні 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мовні творчі завдання</a:t>
            </a:r>
          </a:p>
          <a:p>
            <a:r>
              <a:rPr lang="uk-UA" dirty="0" smtClean="0"/>
              <a:t>Відповідний віку </a:t>
            </a:r>
            <a:r>
              <a:rPr lang="uk-UA" b="1" u="sng" dirty="0" smtClean="0">
                <a:solidFill>
                  <a:schemeClr val="accent1">
                    <a:lumMod val="75000"/>
                  </a:schemeClr>
                </a:solidFill>
              </a:rPr>
              <a:t>фізичний і психічний  розвиток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КРИТЕРІЇ ГОТОВНОСТІ ДО ШКОЛИ:дитина вміє, знає, називає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b="1" dirty="0" smtClean="0"/>
              <a:t>1. </a:t>
            </a:r>
            <a:r>
              <a:rPr lang="ru-RU" b="1" dirty="0" err="1" smtClean="0"/>
              <a:t>Називає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себе (</a:t>
            </a:r>
            <a:r>
              <a:rPr lang="ru-RU" b="1" dirty="0" smtClean="0"/>
              <a:t>П. І. Б</a:t>
            </a:r>
            <a:r>
              <a:rPr lang="ru-RU" b="1" dirty="0" smtClean="0">
                <a:solidFill>
                  <a:schemeClr val="accent2"/>
                </a:solidFill>
              </a:rPr>
              <a:t>.), маму, тата, бабусю, </a:t>
            </a:r>
            <a:r>
              <a:rPr lang="ru-RU" b="1" dirty="0" err="1" smtClean="0">
                <a:solidFill>
                  <a:schemeClr val="accent2"/>
                </a:solidFill>
              </a:rPr>
              <a:t>дідуся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орієнтація</a:t>
            </a:r>
            <a:r>
              <a:rPr lang="ru-RU" b="1" dirty="0" smtClean="0"/>
              <a:t> у </a:t>
            </a:r>
            <a:r>
              <a:rPr lang="ru-RU" b="1" dirty="0" err="1" smtClean="0"/>
              <a:t>внутрішньосімейних</a:t>
            </a:r>
            <a:r>
              <a:rPr lang="ru-RU" b="1" dirty="0" smtClean="0"/>
              <a:t> </a:t>
            </a:r>
            <a:r>
              <a:rPr lang="ru-RU" b="1" dirty="0" err="1" smtClean="0"/>
              <a:t>зв’язках</a:t>
            </a:r>
            <a:r>
              <a:rPr lang="ru-RU" b="1" dirty="0" smtClean="0"/>
              <a:t>)</a:t>
            </a:r>
          </a:p>
          <a:p>
            <a:pPr fontAlgn="base"/>
            <a:r>
              <a:rPr lang="ru-RU" b="1" dirty="0" smtClean="0"/>
              <a:t>2. </a:t>
            </a:r>
            <a:r>
              <a:rPr lang="ru-RU" b="1" dirty="0" err="1" smtClean="0"/>
              <a:t>Називає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пори року,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назви</a:t>
            </a:r>
            <a:r>
              <a:rPr lang="ru-RU" b="1" dirty="0" smtClean="0"/>
              <a:t> </a:t>
            </a:r>
            <a:r>
              <a:rPr lang="ru-RU" b="1" dirty="0" err="1" smtClean="0"/>
              <a:t>місяців</a:t>
            </a:r>
            <a:r>
              <a:rPr lang="ru-RU" b="1" dirty="0" smtClean="0"/>
              <a:t> у </a:t>
            </a:r>
            <a:r>
              <a:rPr lang="ru-RU" b="1" dirty="0" err="1" smtClean="0"/>
              <a:t>році</a:t>
            </a:r>
            <a:r>
              <a:rPr lang="ru-RU" b="1" dirty="0" smtClean="0"/>
              <a:t>, </a:t>
            </a:r>
            <a:r>
              <a:rPr lang="ru-RU" b="1" dirty="0" err="1" smtClean="0"/>
              <a:t>днів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тижні</a:t>
            </a:r>
            <a:r>
              <a:rPr lang="ru-RU" b="1" dirty="0" smtClean="0"/>
              <a:t>. </a:t>
            </a:r>
          </a:p>
          <a:p>
            <a:pPr fontAlgn="base"/>
            <a:r>
              <a:rPr lang="ru-RU" b="1" dirty="0" err="1" smtClean="0"/>
              <a:t>Знає</a:t>
            </a:r>
            <a:r>
              <a:rPr lang="ru-RU" b="1" dirty="0" smtClean="0"/>
              <a:t>,  </a:t>
            </a:r>
            <a:r>
              <a:rPr lang="ru-RU" b="1" dirty="0" err="1" smtClean="0"/>
              <a:t>який</a:t>
            </a:r>
            <a:r>
              <a:rPr lang="ru-RU" b="1" dirty="0" smtClean="0"/>
              <a:t> зараз </a:t>
            </a:r>
            <a:r>
              <a:rPr lang="ru-RU" b="1" dirty="0" err="1" smtClean="0"/>
              <a:t>рік</a:t>
            </a:r>
            <a:r>
              <a:rPr lang="ru-RU" b="1" dirty="0" smtClean="0"/>
              <a:t>, </a:t>
            </a:r>
            <a:r>
              <a:rPr lang="ru-RU" b="1" dirty="0" err="1" smtClean="0"/>
              <a:t>тиждень</a:t>
            </a:r>
            <a:r>
              <a:rPr lang="ru-RU" b="1" dirty="0" smtClean="0"/>
              <a:t>, день. </a:t>
            </a:r>
          </a:p>
          <a:p>
            <a:pPr fontAlgn="base"/>
            <a:r>
              <a:rPr lang="ru-RU" b="1" dirty="0" err="1" smtClean="0"/>
              <a:t>Вмє</a:t>
            </a:r>
            <a:r>
              <a:rPr lang="ru-RU" b="1" dirty="0" smtClean="0"/>
              <a:t> </a:t>
            </a:r>
            <a:r>
              <a:rPr lang="ru-RU" b="1" dirty="0" err="1" smtClean="0"/>
              <a:t>відповісти</a:t>
            </a:r>
            <a:r>
              <a:rPr lang="ru-RU" b="1" dirty="0" smtClean="0"/>
              <a:t> на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типу «Коли птахи </a:t>
            </a:r>
            <a:r>
              <a:rPr lang="ru-RU" b="1" dirty="0" err="1" smtClean="0"/>
              <a:t>відлітають</a:t>
            </a:r>
            <a:r>
              <a:rPr lang="ru-RU" b="1" dirty="0" smtClean="0"/>
              <a:t> на </a:t>
            </a:r>
            <a:r>
              <a:rPr lang="ru-RU" b="1" dirty="0" err="1" smtClean="0"/>
              <a:t>південь</a:t>
            </a:r>
            <a:r>
              <a:rPr lang="ru-RU" b="1" dirty="0" smtClean="0"/>
              <a:t>?», «Коли холодно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іде</a:t>
            </a:r>
            <a:r>
              <a:rPr lang="ru-RU" b="1" dirty="0" smtClean="0"/>
              <a:t> </a:t>
            </a:r>
            <a:r>
              <a:rPr lang="ru-RU" b="1" dirty="0" err="1" smtClean="0"/>
              <a:t>сніг</a:t>
            </a:r>
            <a:r>
              <a:rPr lang="ru-RU" b="1" dirty="0" smtClean="0"/>
              <a:t>?», «В </a:t>
            </a:r>
            <a:r>
              <a:rPr lang="ru-RU" b="1" dirty="0" err="1" smtClean="0"/>
              <a:t>який</a:t>
            </a:r>
            <a:r>
              <a:rPr lang="ru-RU" b="1" dirty="0" smtClean="0"/>
              <a:t> день люди не </a:t>
            </a:r>
            <a:r>
              <a:rPr lang="ru-RU" b="1" dirty="0" err="1" smtClean="0"/>
              <a:t>ходять</a:t>
            </a:r>
            <a:r>
              <a:rPr lang="ru-RU" b="1" dirty="0" smtClean="0"/>
              <a:t> на роботу?», «В яку пору року </a:t>
            </a:r>
            <a:r>
              <a:rPr lang="ru-RU" b="1" dirty="0" err="1" smtClean="0"/>
              <a:t>листя</a:t>
            </a:r>
            <a:r>
              <a:rPr lang="ru-RU" b="1" dirty="0" smtClean="0"/>
              <a:t> </a:t>
            </a:r>
            <a:r>
              <a:rPr lang="ru-RU" b="1" dirty="0" err="1" smtClean="0"/>
              <a:t>жовтіє</a:t>
            </a:r>
            <a:r>
              <a:rPr lang="ru-RU" b="1" dirty="0" smtClean="0"/>
              <a:t>?» …</a:t>
            </a:r>
          </a:p>
          <a:p>
            <a:pPr fontAlgn="base"/>
            <a:r>
              <a:rPr lang="ru-RU" b="1" dirty="0" smtClean="0"/>
              <a:t>3. </a:t>
            </a:r>
            <a:r>
              <a:rPr lang="ru-RU" b="1" dirty="0" err="1" smtClean="0"/>
              <a:t>Знає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назви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всіх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оточуючих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її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предметів</a:t>
            </a:r>
            <a:r>
              <a:rPr lang="ru-RU" b="1" dirty="0" smtClean="0"/>
              <a:t>: </a:t>
            </a:r>
            <a:r>
              <a:rPr lang="ru-RU" b="1" dirty="0" err="1" smtClean="0"/>
              <a:t>меблів</a:t>
            </a:r>
            <a:r>
              <a:rPr lang="ru-RU" b="1" dirty="0" smtClean="0"/>
              <a:t>, посуду, </a:t>
            </a:r>
            <a:r>
              <a:rPr lang="ru-RU" b="1" dirty="0" err="1" smtClean="0"/>
              <a:t>одягу</a:t>
            </a:r>
            <a:r>
              <a:rPr lang="ru-RU" b="1" dirty="0" smtClean="0"/>
              <a:t>, </a:t>
            </a:r>
            <a:r>
              <a:rPr lang="ru-RU" b="1" dirty="0" err="1" smtClean="0"/>
              <a:t>побутовіих</a:t>
            </a:r>
            <a:r>
              <a:rPr lang="ru-RU" b="1" dirty="0" smtClean="0"/>
              <a:t> та </a:t>
            </a:r>
            <a:r>
              <a:rPr lang="ru-RU" b="1" dirty="0" err="1" smtClean="0"/>
              <a:t>електроприладів</a:t>
            </a:r>
            <a:r>
              <a:rPr lang="ru-RU" b="1" dirty="0" smtClean="0"/>
              <a:t>, </a:t>
            </a:r>
            <a:r>
              <a:rPr lang="ru-RU" b="1" dirty="0" err="1" smtClean="0"/>
              <a:t>рослин</a:t>
            </a:r>
            <a:r>
              <a:rPr lang="ru-RU" b="1" dirty="0" smtClean="0"/>
              <a:t>, </a:t>
            </a:r>
            <a:r>
              <a:rPr lang="ru-RU" b="1" dirty="0" err="1" smtClean="0"/>
              <a:t>тварин</a:t>
            </a:r>
            <a:r>
              <a:rPr lang="ru-RU" b="1" dirty="0" smtClean="0"/>
              <a:t>, </a:t>
            </a:r>
            <a:r>
              <a:rPr lang="ru-RU" b="1" dirty="0" err="1" smtClean="0"/>
              <a:t>явищ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b="1" dirty="0" smtClean="0"/>
              <a:t>, </a:t>
            </a:r>
            <a:r>
              <a:rPr lang="ru-RU" b="1" dirty="0" err="1" smtClean="0"/>
              <a:t>назви</a:t>
            </a:r>
            <a:r>
              <a:rPr lang="ru-RU" b="1" dirty="0" smtClean="0"/>
              <a:t> </a:t>
            </a:r>
            <a:r>
              <a:rPr lang="ru-RU" b="1" dirty="0" err="1" smtClean="0"/>
              <a:t>улюблених</a:t>
            </a:r>
            <a:r>
              <a:rPr lang="ru-RU" b="1" dirty="0" smtClean="0"/>
              <a:t> </a:t>
            </a:r>
            <a:r>
              <a:rPr lang="ru-RU" b="1" dirty="0" err="1" smtClean="0"/>
              <a:t>мультфільмів</a:t>
            </a:r>
            <a:r>
              <a:rPr lang="ru-RU" b="1" dirty="0" smtClean="0"/>
              <a:t>, </a:t>
            </a:r>
            <a:r>
              <a:rPr lang="ru-RU" b="1" dirty="0" err="1" smtClean="0"/>
              <a:t>казок</a:t>
            </a:r>
            <a:r>
              <a:rPr lang="ru-RU" b="1" dirty="0" smtClean="0"/>
              <a:t>, </a:t>
            </a:r>
            <a:r>
              <a:rPr lang="ru-RU" b="1" dirty="0" err="1" smtClean="0"/>
              <a:t>книжок</a:t>
            </a:r>
            <a:r>
              <a:rPr lang="ru-RU" b="1" dirty="0" smtClean="0"/>
              <a:t>, </a:t>
            </a:r>
            <a:r>
              <a:rPr lang="ru-RU" b="1" dirty="0" err="1" smtClean="0"/>
              <a:t>імена</a:t>
            </a:r>
            <a:r>
              <a:rPr lang="ru-RU" b="1" dirty="0" smtClean="0"/>
              <a:t> </a:t>
            </a:r>
            <a:r>
              <a:rPr lang="ru-RU" b="1" dirty="0" err="1" smtClean="0"/>
              <a:t>улюблених</a:t>
            </a:r>
            <a:r>
              <a:rPr lang="ru-RU" b="1" dirty="0" smtClean="0"/>
              <a:t> </a:t>
            </a:r>
            <a:r>
              <a:rPr lang="ru-RU" b="1" dirty="0" err="1" smtClean="0"/>
              <a:t>героїв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400" b="1" dirty="0" smtClean="0"/>
              <a:t>КРИТЕРІЇ ГОТОВНОСТІ ДО ШКОЛИ:дитина вміє, знає, називає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4. </a:t>
            </a:r>
            <a:r>
              <a:rPr lang="ru-RU" b="1" dirty="0" err="1" smtClean="0"/>
              <a:t>Вміє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прочитати</a:t>
            </a:r>
            <a:r>
              <a:rPr lang="ru-RU" b="1" dirty="0" smtClean="0"/>
              <a:t> (</a:t>
            </a:r>
            <a:r>
              <a:rPr lang="ru-RU" b="1" dirty="0" err="1" smtClean="0"/>
              <a:t>можна</a:t>
            </a:r>
            <a:r>
              <a:rPr lang="ru-RU" b="1" dirty="0" smtClean="0"/>
              <a:t> по складам) невеликий, </a:t>
            </a:r>
            <a:r>
              <a:rPr lang="ru-RU" b="1" dirty="0" err="1" smtClean="0"/>
              <a:t>простий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текст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декількох</a:t>
            </a:r>
            <a:r>
              <a:rPr lang="ru-RU" b="1" dirty="0" smtClean="0"/>
              <a:t> </a:t>
            </a:r>
            <a:r>
              <a:rPr lang="ru-RU" b="1" dirty="0" err="1" smtClean="0"/>
              <a:t>речень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5.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н</a:t>
            </a:r>
            <a:r>
              <a:rPr lang="ru-RU" b="1" dirty="0" err="1" smtClean="0">
                <a:solidFill>
                  <a:srgbClr val="FF0000"/>
                </a:solidFill>
              </a:rPr>
              <a:t>аписати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скопіювати</a:t>
            </a:r>
            <a:r>
              <a:rPr lang="ru-RU" b="1" dirty="0" smtClean="0"/>
              <a:t> </a:t>
            </a:r>
            <a:r>
              <a:rPr lang="ru-RU" b="1" dirty="0" err="1" smtClean="0"/>
              <a:t>просту</a:t>
            </a:r>
            <a:r>
              <a:rPr lang="ru-RU" b="1" dirty="0" smtClean="0"/>
              <a:t> фразу,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«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їв</a:t>
            </a:r>
            <a:r>
              <a:rPr lang="ru-RU" b="1" dirty="0" smtClean="0"/>
              <a:t> суп»</a:t>
            </a:r>
          </a:p>
          <a:p>
            <a:pPr fontAlgn="base"/>
            <a:r>
              <a:rPr lang="ru-RU" b="1" dirty="0" smtClean="0"/>
              <a:t>6. </a:t>
            </a:r>
            <a:r>
              <a:rPr lang="ru-RU" b="1" dirty="0" err="1" smtClean="0"/>
              <a:t>Знає</a:t>
            </a:r>
            <a:r>
              <a:rPr lang="ru-RU" b="1" dirty="0" smtClean="0"/>
              <a:t>  </a:t>
            </a:r>
            <a:r>
              <a:rPr lang="ru-RU" b="1" dirty="0" err="1" smtClean="0"/>
              <a:t>прямий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зворотний</a:t>
            </a:r>
            <a:r>
              <a:rPr lang="ru-RU" b="1" dirty="0" smtClean="0"/>
              <a:t> </a:t>
            </a:r>
            <a:r>
              <a:rPr lang="ru-RU" b="1" dirty="0" err="1" smtClean="0"/>
              <a:t>відлік</a:t>
            </a:r>
            <a:r>
              <a:rPr lang="ru-RU" b="1" dirty="0" smtClean="0"/>
              <a:t> в межах 20.</a:t>
            </a:r>
          </a:p>
          <a:p>
            <a:pPr fontAlgn="base"/>
            <a:r>
              <a:rPr lang="ru-RU" b="1" dirty="0" smtClean="0"/>
              <a:t>7. </a:t>
            </a:r>
            <a:r>
              <a:rPr lang="ru-RU" b="1" dirty="0" err="1" smtClean="0"/>
              <a:t>Вміє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складати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віднімати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числа в межах 10.</a:t>
            </a:r>
          </a:p>
          <a:p>
            <a:pPr fontAlgn="base"/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КРИТЕРІЇ ГОТОВНОСТІ ДО ШКОЛИ:дитина вміє, знає, називає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b="1" dirty="0" smtClean="0"/>
              <a:t>8. </a:t>
            </a:r>
            <a:r>
              <a:rPr lang="ru-RU" b="1" dirty="0" err="1" smtClean="0"/>
              <a:t>Володіє</a:t>
            </a:r>
            <a:r>
              <a:rPr lang="ru-RU" b="1" dirty="0" smtClean="0"/>
              <a:t> </a:t>
            </a:r>
            <a:r>
              <a:rPr lang="ru-RU" b="1" dirty="0" err="1" smtClean="0"/>
              <a:t>навичками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узагальнення</a:t>
            </a:r>
            <a:r>
              <a:rPr lang="ru-RU" b="1" dirty="0" smtClean="0"/>
              <a:t> (в картинках </a:t>
            </a:r>
            <a:r>
              <a:rPr lang="ru-RU" b="1" dirty="0" err="1" smtClean="0"/>
              <a:t>вибрати</a:t>
            </a:r>
            <a:r>
              <a:rPr lang="ru-RU" b="1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об’єднує</a:t>
            </a:r>
            <a:r>
              <a:rPr lang="ru-RU" b="1" dirty="0" smtClean="0"/>
              <a:t> …), </a:t>
            </a:r>
            <a:r>
              <a:rPr lang="ru-RU" b="1" dirty="0" err="1" smtClean="0">
                <a:solidFill>
                  <a:srgbClr val="FF0000"/>
                </a:solidFill>
              </a:rPr>
              <a:t>виключення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ряду.</a:t>
            </a:r>
          </a:p>
          <a:p>
            <a:pPr fontAlgn="base"/>
            <a:r>
              <a:rPr lang="ru-RU" b="1" dirty="0" smtClean="0"/>
              <a:t>10. </a:t>
            </a:r>
            <a:r>
              <a:rPr lang="ru-RU" b="1" dirty="0" err="1" smtClean="0"/>
              <a:t>Знаходить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схожість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відмінність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предметами.</a:t>
            </a:r>
          </a:p>
          <a:p>
            <a:pPr fontAlgn="base"/>
            <a:r>
              <a:rPr lang="ru-RU" b="1" dirty="0" smtClean="0"/>
              <a:t>11. </a:t>
            </a:r>
            <a:r>
              <a:rPr lang="ru-RU" b="1" dirty="0" err="1" smtClean="0"/>
              <a:t>Вміє</a:t>
            </a:r>
            <a:r>
              <a:rPr lang="ru-RU" b="1" dirty="0" smtClean="0"/>
              <a:t> </a:t>
            </a:r>
            <a:r>
              <a:rPr lang="ru-RU" b="1" dirty="0" err="1" smtClean="0"/>
              <a:t>скласти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розповідь</a:t>
            </a:r>
            <a:r>
              <a:rPr lang="ru-RU" b="1" dirty="0" smtClean="0">
                <a:solidFill>
                  <a:srgbClr val="FF0000"/>
                </a:solidFill>
              </a:rPr>
              <a:t> за картинкою </a:t>
            </a:r>
            <a:r>
              <a:rPr lang="ru-RU" b="1" dirty="0" err="1" smtClean="0"/>
              <a:t>або</a:t>
            </a:r>
            <a:r>
              <a:rPr lang="ru-RU" b="1" dirty="0" smtClean="0"/>
              <a:t> за </a:t>
            </a:r>
            <a:r>
              <a:rPr lang="ru-RU" b="1" dirty="0" err="1" smtClean="0"/>
              <a:t>серією</a:t>
            </a:r>
            <a:r>
              <a:rPr lang="ru-RU" b="1" dirty="0" smtClean="0"/>
              <a:t> картинок.</a:t>
            </a:r>
          </a:p>
          <a:p>
            <a:pPr fontAlgn="base"/>
            <a:r>
              <a:rPr lang="ru-RU" b="1" dirty="0" smtClean="0"/>
              <a:t>12. </a:t>
            </a:r>
            <a:r>
              <a:rPr lang="ru-RU" b="1" dirty="0" err="1" smtClean="0"/>
              <a:t>Знає</a:t>
            </a:r>
            <a:r>
              <a:rPr lang="ru-RU" b="1" dirty="0" smtClean="0"/>
              <a:t>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геометричні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фігури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коло, овал, </a:t>
            </a:r>
            <a:r>
              <a:rPr lang="ru-RU" b="1" dirty="0" err="1" smtClean="0"/>
              <a:t>прямокутник</a:t>
            </a:r>
            <a:r>
              <a:rPr lang="ru-RU" b="1" dirty="0" smtClean="0"/>
              <a:t>, </a:t>
            </a:r>
            <a:r>
              <a:rPr lang="ru-RU" b="1" dirty="0" err="1" smtClean="0"/>
              <a:t>трикутник</a:t>
            </a:r>
            <a:r>
              <a:rPr lang="ru-RU" b="1" dirty="0" smtClean="0"/>
              <a:t>, квадрат, </a:t>
            </a:r>
            <a:r>
              <a:rPr lang="ru-RU" b="1" dirty="0" err="1" smtClean="0"/>
              <a:t>вміє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намалювати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13. </a:t>
            </a:r>
            <a:r>
              <a:rPr lang="ru-RU" b="1" dirty="0" err="1" smtClean="0">
                <a:solidFill>
                  <a:srgbClr val="FF0000"/>
                </a:solidFill>
              </a:rPr>
              <a:t>Запам’ятовє</a:t>
            </a:r>
            <a:r>
              <a:rPr lang="ru-RU" b="1" dirty="0" smtClean="0"/>
              <a:t> 5-7 </a:t>
            </a:r>
            <a:r>
              <a:rPr lang="ru-RU" b="1" dirty="0" err="1" smtClean="0"/>
              <a:t>слів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10 </a:t>
            </a:r>
            <a:r>
              <a:rPr lang="ru-RU" b="1" dirty="0" err="1" smtClean="0"/>
              <a:t>чітко</a:t>
            </a:r>
            <a:r>
              <a:rPr lang="ru-RU" b="1" dirty="0" smtClean="0"/>
              <a:t> </a:t>
            </a:r>
            <a:r>
              <a:rPr lang="ru-RU" b="1" dirty="0" err="1" smtClean="0"/>
              <a:t>названих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КРИТЕРІЇ ГОТОВНОСТІ ДО ШКОЛИ:дитина вміє, знає, називає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/>
              <a:t>15. </a:t>
            </a:r>
            <a:r>
              <a:rPr lang="ru-RU" b="1" dirty="0" err="1" smtClean="0"/>
              <a:t>Вміє</a:t>
            </a:r>
            <a:r>
              <a:rPr lang="ru-RU" b="1" dirty="0" smtClean="0"/>
              <a:t> </a:t>
            </a:r>
            <a:r>
              <a:rPr lang="ru-RU" b="1" dirty="0" err="1" smtClean="0"/>
              <a:t>відповісти</a:t>
            </a:r>
            <a:r>
              <a:rPr lang="ru-RU" b="1" dirty="0" smtClean="0"/>
              <a:t> на </a:t>
            </a:r>
            <a:r>
              <a:rPr lang="ru-RU" b="1" dirty="0" err="1" smtClean="0"/>
              <a:t>питання</a:t>
            </a:r>
            <a:r>
              <a:rPr lang="ru-RU" b="1" dirty="0" smtClean="0"/>
              <a:t>: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буває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раніше</a:t>
            </a:r>
            <a:r>
              <a:rPr lang="ru-RU" b="1" dirty="0" smtClean="0"/>
              <a:t> – </a:t>
            </a:r>
            <a:r>
              <a:rPr lang="ru-RU" b="1" dirty="0" err="1" smtClean="0"/>
              <a:t>обід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вечеря,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більший</a:t>
            </a:r>
            <a:r>
              <a:rPr lang="ru-RU" b="1" dirty="0" smtClean="0"/>
              <a:t> – корова </a:t>
            </a:r>
            <a:r>
              <a:rPr lang="ru-RU" b="1" dirty="0" err="1" smtClean="0"/>
              <a:t>або</a:t>
            </a:r>
            <a:r>
              <a:rPr lang="ru-RU" b="1" dirty="0" smtClean="0"/>
              <a:t> коза, у </a:t>
            </a:r>
            <a:r>
              <a:rPr lang="ru-RU" b="1" dirty="0" err="1" smtClean="0"/>
              <a:t>корови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дитинча</a:t>
            </a:r>
            <a:r>
              <a:rPr lang="ru-RU" b="1" dirty="0" smtClean="0"/>
              <a:t> теля, а у коня …</a:t>
            </a:r>
          </a:p>
          <a:p>
            <a:pPr fontAlgn="base"/>
            <a:r>
              <a:rPr lang="ru-RU" b="1" dirty="0" smtClean="0"/>
              <a:t>16. </a:t>
            </a:r>
            <a:r>
              <a:rPr lang="ru-RU" b="1" dirty="0" err="1" smtClean="0"/>
              <a:t>Знає</a:t>
            </a:r>
            <a:r>
              <a:rPr lang="ru-RU" b="1" dirty="0" smtClean="0"/>
              <a:t> 10-12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кольорів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ru-RU" b="1" dirty="0" smtClean="0"/>
              <a:t>17. </a:t>
            </a:r>
            <a:r>
              <a:rPr lang="ru-RU" b="1" dirty="0" err="1" smtClean="0"/>
              <a:t>Вміє</a:t>
            </a:r>
            <a:r>
              <a:rPr lang="ru-RU" b="1" dirty="0" smtClean="0"/>
              <a:t> </a:t>
            </a:r>
            <a:r>
              <a:rPr lang="ru-RU" b="1" dirty="0" err="1" smtClean="0"/>
              <a:t>намалювати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фігуру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людини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усіма</a:t>
            </a:r>
            <a:r>
              <a:rPr lang="ru-RU" b="1" dirty="0" smtClean="0"/>
              <a:t> </a:t>
            </a:r>
            <a:r>
              <a:rPr lang="ru-RU" b="1" dirty="0" err="1" smtClean="0"/>
              <a:t>основними</a:t>
            </a:r>
            <a:r>
              <a:rPr lang="ru-RU" b="1" dirty="0" smtClean="0"/>
              <a:t> </a:t>
            </a:r>
            <a:r>
              <a:rPr lang="ru-RU" b="1" dirty="0" err="1" smtClean="0"/>
              <a:t>частинами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18. </a:t>
            </a:r>
            <a:r>
              <a:rPr lang="ru-RU" b="1" dirty="0" err="1" smtClean="0"/>
              <a:t>Слухає</a:t>
            </a:r>
            <a:r>
              <a:rPr lang="ru-RU" b="1" dirty="0" smtClean="0"/>
              <a:t> </a:t>
            </a:r>
            <a:r>
              <a:rPr lang="ru-RU" b="1" dirty="0" err="1" smtClean="0"/>
              <a:t>казку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переказує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ключові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події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19. </a:t>
            </a:r>
            <a:r>
              <a:rPr lang="ru-RU" b="1" dirty="0" err="1" smtClean="0"/>
              <a:t>Утримуває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увагу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на </a:t>
            </a:r>
            <a:r>
              <a:rPr lang="ru-RU" b="1" dirty="0" err="1" smtClean="0"/>
              <a:t>заданому</a:t>
            </a:r>
            <a:r>
              <a:rPr lang="ru-RU" b="1" dirty="0" smtClean="0"/>
              <a:t> </a:t>
            </a:r>
            <a:r>
              <a:rPr lang="ru-RU" b="1" dirty="0" err="1" smtClean="0"/>
              <a:t>виді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10 </a:t>
            </a:r>
            <a:r>
              <a:rPr lang="ru-RU" b="1" dirty="0" err="1" smtClean="0"/>
              <a:t>хв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КРИТЕРІЇ ГОТОВНОСТІ ДО ШКОЛИ:дитина вміє, знає, називає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20. </a:t>
            </a:r>
            <a:r>
              <a:rPr lang="ru-RU" b="1" dirty="0" err="1" smtClean="0"/>
              <a:t>Розуміє</a:t>
            </a:r>
            <a:r>
              <a:rPr lang="ru-RU" b="1" dirty="0" smtClean="0"/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таке</a:t>
            </a:r>
            <a:r>
              <a:rPr lang="ru-RU" b="1" dirty="0" smtClean="0">
                <a:solidFill>
                  <a:srgbClr val="FF0000"/>
                </a:solidFill>
              </a:rPr>
              <a:t> школа</a:t>
            </a:r>
            <a:r>
              <a:rPr lang="ru-RU" b="1" dirty="0" smtClean="0"/>
              <a:t>, </a:t>
            </a:r>
            <a:r>
              <a:rPr lang="ru-RU" b="1" dirty="0" err="1" smtClean="0"/>
              <a:t>чим</a:t>
            </a:r>
            <a:r>
              <a:rPr lang="ru-RU" b="1" dirty="0" smtClean="0"/>
              <a:t> там </a:t>
            </a:r>
            <a:r>
              <a:rPr lang="ru-RU" b="1" dirty="0" err="1" smtClean="0"/>
              <a:t>займаються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навіщо</a:t>
            </a:r>
            <a:r>
              <a:rPr lang="ru-RU" b="1" dirty="0" smtClean="0"/>
              <a:t> </a:t>
            </a:r>
            <a:r>
              <a:rPr lang="ru-RU" b="1" dirty="0" err="1" smtClean="0"/>
              <a:t>туди</a:t>
            </a:r>
            <a:r>
              <a:rPr lang="ru-RU" b="1" dirty="0" smtClean="0"/>
              <a:t> </a:t>
            </a:r>
            <a:r>
              <a:rPr lang="ru-RU" b="1" dirty="0" err="1" smtClean="0"/>
              <a:t>ходять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21. </a:t>
            </a:r>
            <a:r>
              <a:rPr lang="ru-RU" b="1" dirty="0" err="1" smtClean="0"/>
              <a:t>Вміє</a:t>
            </a:r>
            <a:r>
              <a:rPr lang="ru-RU" b="1" dirty="0" smtClean="0"/>
              <a:t> </a:t>
            </a:r>
            <a:r>
              <a:rPr lang="ru-RU" b="1" dirty="0" err="1" smtClean="0"/>
              <a:t>визначати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напрямок</a:t>
            </a:r>
            <a:r>
              <a:rPr lang="ru-RU" b="1" dirty="0" smtClean="0"/>
              <a:t>: вперед, назад, направо, </a:t>
            </a:r>
            <a:r>
              <a:rPr lang="ru-RU" b="1" dirty="0" err="1" smtClean="0"/>
              <a:t>наліво</a:t>
            </a:r>
            <a:r>
              <a:rPr lang="ru-RU" b="1" dirty="0" smtClean="0"/>
              <a:t>, </a:t>
            </a:r>
            <a:r>
              <a:rPr lang="ru-RU" b="1" dirty="0" err="1" smtClean="0"/>
              <a:t>вгору</a:t>
            </a:r>
            <a:r>
              <a:rPr lang="ru-RU" b="1" dirty="0" smtClean="0"/>
              <a:t>, вниз.</a:t>
            </a:r>
          </a:p>
          <a:p>
            <a:pPr fontAlgn="base"/>
            <a:r>
              <a:rPr lang="ru-RU" b="1" dirty="0" smtClean="0"/>
              <a:t>22. </a:t>
            </a:r>
            <a:r>
              <a:rPr lang="ru-RU" b="1" dirty="0" err="1" smtClean="0"/>
              <a:t>Уважно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слухати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виконувати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пропонуються</a:t>
            </a:r>
            <a:r>
              <a:rPr lang="ru-RU" b="1" dirty="0" smtClean="0"/>
              <a:t> в </a:t>
            </a:r>
            <a:r>
              <a:rPr lang="ru-RU" b="1" dirty="0" err="1" smtClean="0"/>
              <a:t>усній</a:t>
            </a:r>
            <a:r>
              <a:rPr lang="ru-RU" b="1" dirty="0" smtClean="0"/>
              <a:t> </a:t>
            </a:r>
            <a:r>
              <a:rPr lang="ru-RU" b="1" dirty="0" err="1" smtClean="0"/>
              <a:t>формі</a:t>
            </a:r>
            <a:r>
              <a:rPr lang="ru-RU" b="1" dirty="0" smtClean="0"/>
              <a:t>;</a:t>
            </a:r>
          </a:p>
          <a:p>
            <a:pPr fontAlgn="base"/>
            <a:r>
              <a:rPr lang="ru-RU" b="1" dirty="0" smtClean="0"/>
              <a:t>23.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самостійно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виконувати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необхідне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за </a:t>
            </a:r>
            <a:r>
              <a:rPr lang="ru-RU" b="1" dirty="0" err="1" smtClean="0"/>
              <a:t>зразком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сприймається</a:t>
            </a:r>
            <a:r>
              <a:rPr lang="ru-RU" b="1" dirty="0" smtClean="0"/>
              <a:t> </a:t>
            </a:r>
            <a:r>
              <a:rPr lang="ru-RU" b="1" dirty="0" err="1" smtClean="0"/>
              <a:t>зором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ФІЗІОЛОГІЧНІ ПОКАЗНИКИ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/>
              <a:t>1. </a:t>
            </a:r>
            <a:r>
              <a:rPr lang="ru-RU" b="1" dirty="0" err="1" smtClean="0"/>
              <a:t>Зміна</a:t>
            </a:r>
            <a:r>
              <a:rPr lang="ru-RU" b="1" dirty="0" smtClean="0"/>
              <a:t> не </a:t>
            </a:r>
            <a:r>
              <a:rPr lang="ru-RU" b="1" dirty="0" err="1" smtClean="0"/>
              <a:t>менше</a:t>
            </a:r>
            <a:r>
              <a:rPr lang="ru-RU" b="1" dirty="0" smtClean="0"/>
              <a:t> 5 </a:t>
            </a:r>
            <a:r>
              <a:rPr lang="ru-RU" b="1" dirty="0" err="1" smtClean="0"/>
              <a:t>молочних</a:t>
            </a:r>
            <a:r>
              <a:rPr lang="ru-RU" b="1" dirty="0" smtClean="0"/>
              <a:t> </a:t>
            </a:r>
            <a:r>
              <a:rPr lang="ru-RU" b="1" dirty="0" err="1" smtClean="0"/>
              <a:t>зубів</a:t>
            </a:r>
            <a:r>
              <a:rPr lang="ru-RU" b="1" dirty="0" smtClean="0"/>
              <a:t> на </a:t>
            </a:r>
            <a:r>
              <a:rPr lang="ru-RU" b="1" dirty="0" err="1" smtClean="0"/>
              <a:t>корінні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2. </a:t>
            </a:r>
            <a:r>
              <a:rPr lang="ru-RU" b="1" dirty="0" err="1" smtClean="0"/>
              <a:t>Дістає</a:t>
            </a:r>
            <a:r>
              <a:rPr lang="ru-RU" b="1" dirty="0" smtClean="0"/>
              <a:t> рукою через </a:t>
            </a:r>
            <a:r>
              <a:rPr lang="ru-RU" b="1" dirty="0" err="1" smtClean="0"/>
              <a:t>верхівку</a:t>
            </a:r>
            <a:r>
              <a:rPr lang="ru-RU" b="1" dirty="0" smtClean="0"/>
              <a:t> до </a:t>
            </a:r>
            <a:r>
              <a:rPr lang="ru-RU" b="1" dirty="0" err="1" smtClean="0"/>
              <a:t>верхньої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протилежного</a:t>
            </a:r>
            <a:r>
              <a:rPr lang="ru-RU" b="1" dirty="0" smtClean="0"/>
              <a:t> </a:t>
            </a:r>
            <a:r>
              <a:rPr lang="ru-RU" b="1" dirty="0" err="1" smtClean="0"/>
              <a:t>вуха</a:t>
            </a:r>
            <a:r>
              <a:rPr lang="ru-RU" b="1" dirty="0" smtClean="0"/>
              <a:t> (</a:t>
            </a:r>
            <a:r>
              <a:rPr lang="ru-RU" b="1" dirty="0" err="1" smtClean="0"/>
              <a:t>Філліпінський</a:t>
            </a:r>
            <a:r>
              <a:rPr lang="ru-RU" b="1" dirty="0" smtClean="0"/>
              <a:t> тест).</a:t>
            </a:r>
          </a:p>
          <a:p>
            <a:pPr fontAlgn="base"/>
            <a:r>
              <a:rPr lang="ru-RU" b="1" dirty="0" smtClean="0"/>
              <a:t>3.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дитина</a:t>
            </a:r>
            <a:r>
              <a:rPr lang="ru-RU" b="1" dirty="0" smtClean="0"/>
              <a:t> </a:t>
            </a:r>
            <a:r>
              <a:rPr lang="ru-RU" b="1" dirty="0" err="1" smtClean="0"/>
              <a:t>стоїть</a:t>
            </a:r>
            <a:r>
              <a:rPr lang="ru-RU" b="1" dirty="0" smtClean="0"/>
              <a:t> боком, </a:t>
            </a:r>
            <a:r>
              <a:rPr lang="ru-RU" b="1" dirty="0" err="1" smtClean="0"/>
              <a:t>проявляється</a:t>
            </a:r>
            <a:r>
              <a:rPr lang="ru-RU" b="1" dirty="0" smtClean="0"/>
              <a:t> </a:t>
            </a:r>
            <a:r>
              <a:rPr lang="ru-RU" b="1" dirty="0" err="1" smtClean="0"/>
              <a:t>прогин</a:t>
            </a:r>
            <a:r>
              <a:rPr lang="ru-RU" b="1" dirty="0" smtClean="0"/>
              <a:t> хребта в </a:t>
            </a:r>
            <a:r>
              <a:rPr lang="ru-RU" b="1" dirty="0" err="1" smtClean="0"/>
              <a:t>попереку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4. </a:t>
            </a:r>
            <a:r>
              <a:rPr lang="ru-RU" b="1" dirty="0" err="1" smtClean="0"/>
              <a:t>Яскраво</a:t>
            </a:r>
            <a:r>
              <a:rPr lang="ru-RU" b="1" dirty="0" smtClean="0"/>
              <a:t> </a:t>
            </a:r>
            <a:r>
              <a:rPr lang="ru-RU" b="1" dirty="0" err="1" smtClean="0"/>
              <a:t>проявляються</a:t>
            </a:r>
            <a:r>
              <a:rPr lang="ru-RU" b="1" dirty="0" smtClean="0"/>
              <a:t> </a:t>
            </a:r>
            <a:r>
              <a:rPr lang="ru-RU" b="1" dirty="0" err="1" smtClean="0"/>
              <a:t>суглоби</a:t>
            </a:r>
            <a:r>
              <a:rPr lang="ru-RU" b="1" dirty="0" smtClean="0"/>
              <a:t> на </a:t>
            </a:r>
            <a:r>
              <a:rPr lang="ru-RU" b="1" dirty="0" err="1" smtClean="0"/>
              <a:t>пальцях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колінах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5. </a:t>
            </a:r>
            <a:r>
              <a:rPr lang="ru-RU" b="1" dirty="0" err="1" smtClean="0"/>
              <a:t>Вміє</a:t>
            </a:r>
            <a:r>
              <a:rPr lang="ru-RU" b="1" dirty="0" smtClean="0"/>
              <a:t> </a:t>
            </a:r>
            <a:r>
              <a:rPr lang="ru-RU" b="1" dirty="0" err="1" smtClean="0"/>
              <a:t>кидати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ловити</a:t>
            </a:r>
            <a:r>
              <a:rPr lang="ru-RU" b="1" dirty="0" smtClean="0"/>
              <a:t> </a:t>
            </a:r>
            <a:r>
              <a:rPr lang="ru-RU" b="1" dirty="0" err="1" smtClean="0"/>
              <a:t>м’яч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6. </a:t>
            </a:r>
            <a:r>
              <a:rPr lang="ru-RU" b="1" dirty="0" err="1" smtClean="0"/>
              <a:t>Вміє</a:t>
            </a:r>
            <a:r>
              <a:rPr lang="ru-RU" b="1" dirty="0" smtClean="0"/>
              <a:t> </a:t>
            </a:r>
            <a:r>
              <a:rPr lang="ru-RU" b="1" dirty="0" err="1" smtClean="0"/>
              <a:t>зав’язувати</a:t>
            </a:r>
            <a:r>
              <a:rPr lang="ru-RU" b="1" dirty="0" smtClean="0"/>
              <a:t> шнурки, </a:t>
            </a:r>
            <a:r>
              <a:rPr lang="ru-RU" b="1" dirty="0" err="1" smtClean="0"/>
              <a:t>застібати</a:t>
            </a:r>
            <a:r>
              <a:rPr lang="ru-RU" b="1" dirty="0" smtClean="0"/>
              <a:t> </a:t>
            </a:r>
            <a:r>
              <a:rPr lang="ru-RU" b="1" dirty="0" err="1" smtClean="0"/>
              <a:t>ґудзики</a:t>
            </a:r>
            <a:r>
              <a:rPr lang="ru-RU" b="1" dirty="0" smtClean="0"/>
              <a:t>, </a:t>
            </a:r>
            <a:r>
              <a:rPr lang="ru-RU" b="1" dirty="0" err="1" smtClean="0"/>
              <a:t>блискавки</a:t>
            </a:r>
            <a:r>
              <a:rPr lang="ru-RU" b="1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ознака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дрібної</a:t>
            </a:r>
            <a:r>
              <a:rPr lang="ru-RU" b="1" dirty="0" smtClean="0"/>
              <a:t> моторики.</a:t>
            </a:r>
          </a:p>
          <a:p>
            <a:pPr fontAlgn="base"/>
            <a:r>
              <a:rPr lang="ru-RU" b="1" dirty="0" smtClean="0"/>
              <a:t>7. При </a:t>
            </a:r>
            <a:r>
              <a:rPr lang="ru-RU" b="1" dirty="0" err="1" smtClean="0"/>
              <a:t>рукостисканні</a:t>
            </a:r>
            <a:r>
              <a:rPr lang="ru-RU" b="1" dirty="0" smtClean="0"/>
              <a:t> – </a:t>
            </a:r>
            <a:r>
              <a:rPr lang="ru-RU" b="1" dirty="0" err="1" smtClean="0"/>
              <a:t>її</a:t>
            </a:r>
            <a:r>
              <a:rPr lang="ru-RU" b="1" dirty="0" smtClean="0"/>
              <a:t> великий </a:t>
            </a:r>
            <a:r>
              <a:rPr lang="ru-RU" b="1" dirty="0" err="1" smtClean="0"/>
              <a:t>палець</a:t>
            </a:r>
            <a:r>
              <a:rPr lang="ru-RU" b="1" dirty="0" smtClean="0"/>
              <a:t> </a:t>
            </a:r>
            <a:r>
              <a:rPr lang="ru-RU" b="1" dirty="0" err="1" smtClean="0"/>
              <a:t>вгорі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8. Скачок в </a:t>
            </a:r>
            <a:r>
              <a:rPr lang="ru-RU" b="1" dirty="0" err="1" smtClean="0"/>
              <a:t>зрості</a:t>
            </a:r>
            <a:r>
              <a:rPr lang="ru-RU" b="1" dirty="0" smtClean="0"/>
              <a:t>.</a:t>
            </a:r>
          </a:p>
          <a:p>
            <a:pPr fontAlgn="base"/>
            <a:r>
              <a:rPr lang="ru-RU" b="1" dirty="0" smtClean="0"/>
              <a:t>9.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повторити</a:t>
            </a:r>
            <a:r>
              <a:rPr lang="ru-RU" b="1" dirty="0" smtClean="0"/>
              <a:t> </a:t>
            </a:r>
            <a:r>
              <a:rPr lang="ru-RU" b="1" dirty="0" err="1" smtClean="0"/>
              <a:t>прості</a:t>
            </a:r>
            <a:r>
              <a:rPr lang="ru-RU" b="1" dirty="0" smtClean="0"/>
              <a:t> </a:t>
            </a:r>
            <a:r>
              <a:rPr lang="ru-RU" b="1" dirty="0" err="1" smtClean="0"/>
              <a:t>пальчикові</a:t>
            </a:r>
            <a:r>
              <a:rPr lang="ru-RU" b="1" dirty="0" smtClean="0"/>
              <a:t> </a:t>
            </a:r>
            <a:r>
              <a:rPr lang="ru-RU" b="1" dirty="0" err="1" smtClean="0"/>
              <a:t>ігри</a:t>
            </a:r>
            <a:r>
              <a:rPr lang="ru-RU" b="1" dirty="0" smtClean="0"/>
              <a:t> (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по столу </a:t>
            </a:r>
            <a:r>
              <a:rPr lang="ru-RU" b="1" dirty="0" err="1" smtClean="0"/>
              <a:t>переминати</a:t>
            </a:r>
            <a:r>
              <a:rPr lang="ru-RU" b="1" dirty="0" smtClean="0"/>
              <a:t> </a:t>
            </a:r>
            <a:r>
              <a:rPr lang="ru-RU" b="1" dirty="0" err="1" smtClean="0"/>
              <a:t>пальцями</a:t>
            </a:r>
            <a:r>
              <a:rPr lang="ru-RU" b="1" dirty="0" smtClean="0"/>
              <a:t>, </a:t>
            </a:r>
            <a:r>
              <a:rPr lang="ru-RU" b="1" dirty="0" err="1" smtClean="0"/>
              <a:t>зробити</a:t>
            </a:r>
            <a:r>
              <a:rPr lang="ru-RU" b="1" dirty="0" smtClean="0"/>
              <a:t> </a:t>
            </a:r>
            <a:r>
              <a:rPr lang="ru-RU" b="1" dirty="0" err="1" smtClean="0"/>
              <a:t>пальцями</a:t>
            </a:r>
            <a:r>
              <a:rPr lang="ru-RU" b="1" dirty="0" smtClean="0"/>
              <a:t> «</a:t>
            </a:r>
            <a:r>
              <a:rPr lang="ru-RU" b="1" dirty="0" err="1" smtClean="0"/>
              <a:t>перемога</a:t>
            </a:r>
            <a:r>
              <a:rPr lang="ru-RU" b="1" dirty="0" smtClean="0"/>
              <a:t>» </a:t>
            </a:r>
            <a:r>
              <a:rPr lang="ru-RU" b="1" dirty="0" err="1" smtClean="0"/>
              <a:t>і</a:t>
            </a:r>
            <a:r>
              <a:rPr lang="ru-RU" b="1" dirty="0" smtClean="0"/>
              <a:t> т. д.).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СПОСОБИ ДІЗНАТИСЯ У ДИТИНИ ПРО ШКОЛУ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1.Що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сподобалося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у </a:t>
            </a:r>
            <a:r>
              <a:rPr lang="ru-RU" dirty="0" err="1" smtClean="0"/>
              <a:t>школі</a:t>
            </a:r>
            <a:r>
              <a:rPr lang="ru-RU" dirty="0" smtClean="0"/>
              <a:t>? А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сподобалося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err="1" smtClean="0"/>
              <a:t>Розкажи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що-небудь</a:t>
            </a:r>
            <a:r>
              <a:rPr lang="ru-RU" dirty="0" smtClean="0"/>
              <a:t> </a:t>
            </a:r>
            <a:r>
              <a:rPr lang="ru-RU" dirty="0" err="1" smtClean="0"/>
              <a:t>смішне</a:t>
            </a:r>
            <a:r>
              <a:rPr lang="ru-RU" dirty="0" smtClean="0"/>
              <a:t>, над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сміявся</a:t>
            </a:r>
            <a:r>
              <a:rPr lang="ru-RU" dirty="0" smtClean="0"/>
              <a:t> у </a:t>
            </a:r>
            <a:r>
              <a:rPr lang="ru-RU" dirty="0" err="1" smtClean="0"/>
              <a:t>школі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сидіти</a:t>
            </a:r>
            <a:r>
              <a:rPr lang="ru-RU" dirty="0" smtClean="0"/>
              <a:t> в </a:t>
            </a:r>
            <a:r>
              <a:rPr lang="ru-RU" dirty="0" err="1" smtClean="0"/>
              <a:t>класі</a:t>
            </a:r>
            <a:r>
              <a:rPr lang="ru-RU" dirty="0" smtClean="0"/>
              <a:t>?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точно не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сидіти</a:t>
            </a:r>
            <a:r>
              <a:rPr lang="ru-RU" dirty="0" smtClean="0"/>
              <a:t>? </a:t>
            </a:r>
            <a:r>
              <a:rPr lang="ru-RU" dirty="0" err="1" smtClean="0"/>
              <a:t>Чому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подобається</a:t>
            </a:r>
            <a:r>
              <a:rPr lang="ru-RU" dirty="0" smtClean="0"/>
              <a:t> у </a:t>
            </a:r>
            <a:r>
              <a:rPr lang="ru-RU" dirty="0" err="1" smtClean="0"/>
              <a:t>школі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5. Яке </a:t>
            </a:r>
            <a:r>
              <a:rPr lang="ru-RU" dirty="0" err="1" smtClean="0"/>
              <a:t>дивне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неприємне</a:t>
            </a:r>
            <a:r>
              <a:rPr lang="ru-RU" dirty="0" smtClean="0"/>
              <a:t> слово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почув</a:t>
            </a:r>
            <a:r>
              <a:rPr lang="ru-RU" dirty="0" smtClean="0"/>
              <a:t> у </a:t>
            </a:r>
            <a:r>
              <a:rPr lang="ru-RU" dirty="0" err="1" smtClean="0"/>
              <a:t>школі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СПОСОБИ ДІЗНАТИСЯ У ДИТИНИ ПРО ШКОЛУ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</a:t>
            </a:r>
            <a:r>
              <a:rPr lang="ru-RU" dirty="0" err="1" smtClean="0"/>
              <a:t>Якби</a:t>
            </a:r>
            <a:r>
              <a:rPr lang="ru-RU" dirty="0" smtClean="0"/>
              <a:t> ми запросили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твого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до нас у </a:t>
            </a:r>
            <a:r>
              <a:rPr lang="ru-RU" dirty="0" err="1" smtClean="0"/>
              <a:t>гості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б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розповів</a:t>
            </a:r>
            <a:r>
              <a:rPr lang="ru-RU" dirty="0" smtClean="0"/>
              <a:t> про тебе, як </a:t>
            </a:r>
            <a:r>
              <a:rPr lang="ru-RU" dirty="0" err="1" smtClean="0"/>
              <a:t>думаєш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7. Кому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допоміг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8. </a:t>
            </a:r>
            <a:r>
              <a:rPr lang="ru-RU" dirty="0" err="1" smtClean="0"/>
              <a:t>Може</a:t>
            </a:r>
            <a:r>
              <a:rPr lang="ru-RU" dirty="0" smtClean="0"/>
              <a:t>,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допоміг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9. </a:t>
            </a:r>
            <a:r>
              <a:rPr lang="ru-RU" dirty="0" err="1" smtClean="0"/>
              <a:t>Розкажи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нового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дізнався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10.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момент, коли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відчував</a:t>
            </a:r>
            <a:r>
              <a:rPr lang="ru-RU" dirty="0" smtClean="0"/>
              <a:t> себе </a:t>
            </a:r>
            <a:r>
              <a:rPr lang="ru-RU" dirty="0" err="1" smtClean="0"/>
              <a:t>найщасливішим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Мои документы 2\Атестація школи\презент школи 2013 полная2 фото\Слайд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СПОСОБИ ДІЗНАТИСЯ У ДИТИНИ ПРО ШКОЛУ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11.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сумно</a:t>
            </a:r>
            <a:r>
              <a:rPr lang="ru-RU" dirty="0" smtClean="0"/>
              <a:t> в </a:t>
            </a:r>
            <a:r>
              <a:rPr lang="ru-RU" dirty="0" err="1" smtClean="0"/>
              <a:t>школі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12.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інопланетяни</a:t>
            </a:r>
            <a:r>
              <a:rPr lang="ru-RU" dirty="0" smtClean="0"/>
              <a:t> </a:t>
            </a:r>
            <a:r>
              <a:rPr lang="ru-RU" dirty="0" err="1" smtClean="0"/>
              <a:t>прилетіли</a:t>
            </a:r>
            <a:r>
              <a:rPr lang="ru-RU" dirty="0" smtClean="0"/>
              <a:t> в ваш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забрали </a:t>
            </a:r>
            <a:r>
              <a:rPr lang="ru-RU" dirty="0" err="1" smtClean="0"/>
              <a:t>когось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, кого б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вони забрали?</a:t>
            </a:r>
            <a:br>
              <a:rPr lang="ru-RU" dirty="0" smtClean="0"/>
            </a:br>
            <a:r>
              <a:rPr lang="ru-RU" dirty="0" smtClean="0"/>
              <a:t>13. З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пограти</a:t>
            </a:r>
            <a:r>
              <a:rPr lang="ru-RU" dirty="0" smtClean="0"/>
              <a:t> на </a:t>
            </a:r>
            <a:r>
              <a:rPr lang="ru-RU" dirty="0" err="1" smtClean="0"/>
              <a:t>перерві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тих,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ким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грав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14. Яке слово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повторював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15.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не </a:t>
            </a:r>
            <a:r>
              <a:rPr lang="ru-RU" dirty="0" err="1" smtClean="0"/>
              <a:t>хочеш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в </a:t>
            </a:r>
            <a:r>
              <a:rPr lang="ru-RU" dirty="0" err="1" smtClean="0"/>
              <a:t>школі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СПОСОБИ ДІЗНАТИСЯ У ДИТИНИ ПРО ШКОЛУ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16. Де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буваєш</a:t>
            </a:r>
            <a:r>
              <a:rPr lang="ru-RU" dirty="0" smtClean="0"/>
              <a:t> на </a:t>
            </a:r>
            <a:r>
              <a:rPr lang="ru-RU" dirty="0" err="1" smtClean="0"/>
              <a:t>перервах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17.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найсмішніший</a:t>
            </a:r>
            <a:r>
              <a:rPr lang="ru-RU" dirty="0" smtClean="0"/>
              <a:t> </a:t>
            </a:r>
            <a:r>
              <a:rPr lang="ru-RU" dirty="0" err="1" smtClean="0"/>
              <a:t>учень</a:t>
            </a:r>
            <a:r>
              <a:rPr lang="ru-RU" dirty="0" smtClean="0"/>
              <a:t> у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класі</a:t>
            </a:r>
            <a:r>
              <a:rPr lang="ru-RU" dirty="0" smtClean="0"/>
              <a:t>?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смішний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18.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сподобався</a:t>
            </a:r>
            <a:r>
              <a:rPr lang="ru-RU" dirty="0" smtClean="0"/>
              <a:t> </a:t>
            </a:r>
            <a:r>
              <a:rPr lang="ru-RU" dirty="0" err="1" smtClean="0"/>
              <a:t>сьогоднішній</a:t>
            </a:r>
            <a:r>
              <a:rPr lang="ru-RU" dirty="0" smtClean="0"/>
              <a:t> </a:t>
            </a:r>
            <a:r>
              <a:rPr lang="ru-RU" dirty="0" err="1" smtClean="0"/>
              <a:t>обід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19. Як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думаєш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, </a:t>
            </a:r>
            <a:r>
              <a:rPr lang="ru-RU" dirty="0" err="1" smtClean="0"/>
              <a:t>комусь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піти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Навчальний план початкової школи з українською мовою навчання з вивченням російської чи іншої мови національних меншин </a:t>
            </a:r>
            <a:br>
              <a:rPr lang="uk-UA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(наказ МОН України від 10.06.2011)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uk-UA" dirty="0" smtClean="0">
                <a:latin typeface="Segoe"/>
              </a:rPr>
              <a:t>Українська мова – 7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atin typeface="Segoe"/>
              </a:rPr>
              <a:t>Російська мова – 2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atin typeface="Segoe"/>
              </a:rPr>
              <a:t>Іноземна мова – 1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atin typeface="Segoe"/>
              </a:rPr>
              <a:t>Математика – 4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atin typeface="Segoe"/>
              </a:rPr>
              <a:t>Природознавство – 2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atin typeface="Segoe"/>
              </a:rPr>
              <a:t>Образотворче мистецтво – 1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atin typeface="Segoe"/>
              </a:rPr>
              <a:t>Трудове навчання – 1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atin typeface="Segoe"/>
              </a:rPr>
              <a:t>Основи здоров</a:t>
            </a:r>
            <a:r>
              <a:rPr lang="en-US" dirty="0" smtClean="0">
                <a:latin typeface="Segoe"/>
              </a:rPr>
              <a:t>’</a:t>
            </a:r>
            <a:r>
              <a:rPr lang="uk-UA" dirty="0" smtClean="0">
                <a:latin typeface="Segoe"/>
              </a:rPr>
              <a:t>я – 1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latin typeface="Segoe"/>
              </a:rPr>
              <a:t>Фізична культура – 3</a:t>
            </a:r>
            <a:endParaRPr lang="en-US" dirty="0" smtClean="0">
              <a:latin typeface="Segoe"/>
            </a:endParaRPr>
          </a:p>
          <a:p>
            <a:pPr>
              <a:lnSpc>
                <a:spcPct val="80000"/>
              </a:lnSpc>
            </a:pPr>
            <a:r>
              <a:rPr lang="uk-UA" dirty="0" smtClean="0">
                <a:latin typeface="Segoe"/>
              </a:rPr>
              <a:t>Музичне мистецтво – 1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Segoe"/>
              </a:rPr>
              <a:t>__________________________________</a:t>
            </a:r>
          </a:p>
          <a:p>
            <a:r>
              <a:rPr lang="uk-UA" dirty="0" smtClean="0"/>
              <a:t>Гранично допустиме навчальне навантаження – 23 години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Розклад дзвінків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>
                <a:latin typeface="Segoe"/>
              </a:rPr>
              <a:t>1. 8.00-8.35</a:t>
            </a:r>
          </a:p>
          <a:p>
            <a:r>
              <a:rPr lang="uk-UA" dirty="0" smtClean="0">
                <a:latin typeface="Segoe"/>
              </a:rPr>
              <a:t>2. 8.50 – 9.25</a:t>
            </a:r>
          </a:p>
          <a:p>
            <a:r>
              <a:rPr lang="uk-UA" dirty="0" smtClean="0">
                <a:latin typeface="Segoe"/>
              </a:rPr>
              <a:t>Харчування в їдальні</a:t>
            </a:r>
          </a:p>
          <a:p>
            <a:r>
              <a:rPr lang="uk-UA" dirty="0" smtClean="0">
                <a:latin typeface="Segoe"/>
              </a:rPr>
              <a:t>3. 9.55 - 10.30</a:t>
            </a:r>
          </a:p>
          <a:p>
            <a:r>
              <a:rPr lang="uk-UA" dirty="0" smtClean="0">
                <a:latin typeface="Segoe"/>
              </a:rPr>
              <a:t>4. 10.45 – 11.20</a:t>
            </a:r>
          </a:p>
          <a:p>
            <a:r>
              <a:rPr lang="uk-UA" dirty="0" smtClean="0">
                <a:latin typeface="Segoe"/>
              </a:rPr>
              <a:t>5. 11.35 - 12.10</a:t>
            </a:r>
          </a:p>
          <a:p>
            <a:endParaRPr lang="uk-UA" dirty="0" smtClean="0">
              <a:latin typeface="Segoe"/>
            </a:endParaRPr>
          </a:p>
          <a:p>
            <a:r>
              <a:rPr lang="uk-UA" dirty="0" smtClean="0">
                <a:latin typeface="Segoe"/>
              </a:rPr>
              <a:t>Перебування у ГПД </a:t>
            </a:r>
            <a:endParaRPr lang="ru-RU" dirty="0" smtClean="0">
              <a:latin typeface="Segoe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4048" y="4293096"/>
            <a:ext cx="27363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 кошти батьків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076056" y="5301208"/>
            <a:ext cx="25922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бюджетні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923928" y="4869160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076328" y="5381600"/>
            <a:ext cx="927720" cy="351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Медичний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 посадку – </a:t>
            </a:r>
            <a:r>
              <a:rPr lang="ru-RU" sz="3600" dirty="0" err="1" smtClean="0"/>
              <a:t>медичні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документи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заключною</a:t>
            </a:r>
            <a:r>
              <a:rPr lang="ru-RU" sz="3600" dirty="0" smtClean="0"/>
              <a:t> печаткою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ола\Мои документы 2\Атестація школи\презент школи 2013 полная2 фото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НЗ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Учнів – 1205</a:t>
            </a:r>
          </a:p>
          <a:p>
            <a:r>
              <a:rPr lang="uk-UA" dirty="0" smtClean="0"/>
              <a:t>Початкова школа – 20 класів, 600 учнів</a:t>
            </a:r>
          </a:p>
          <a:p>
            <a:r>
              <a:rPr lang="uk-UA" dirty="0" smtClean="0"/>
              <a:t>Школа ІІ </a:t>
            </a:r>
            <a:r>
              <a:rPr lang="uk-UA" dirty="0" err="1" smtClean="0"/>
              <a:t>ступеня–</a:t>
            </a:r>
            <a:r>
              <a:rPr lang="uk-UA" dirty="0" smtClean="0"/>
              <a:t> 19 класів, 538 учнів</a:t>
            </a:r>
          </a:p>
          <a:p>
            <a:r>
              <a:rPr lang="uk-UA" dirty="0" smtClean="0"/>
              <a:t>Школа ІІІ ступеня – 2 класи, 67 учнів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школа\Мои документы 2\Атестація школи\презент школи 2013 полная2 фото\Слайд2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ола\Мои документы 2\Атестація школи\презент школи 2013 полная2 фото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кола\Мои документы 2\Атестація школи\презент школи 2013 полная2 фото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Складові готовності дитини до навчання у школі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школа\Мои документы 2\Начальная школа\Методичне обєднання\Показові уроки вчителів МО\Фото детей на уроках\download.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3744416" cy="3456384"/>
          </a:xfrm>
          <a:prstGeom prst="rect">
            <a:avLst/>
          </a:prstGeom>
          <a:noFill/>
        </p:spPr>
      </p:pic>
      <p:pic>
        <p:nvPicPr>
          <p:cNvPr id="1027" name="Picture 3" descr="D:\школа\Мои документы 2\Начальная школа\Методичне обєднання\Показові уроки вчителів МО\Фото детей на уроках\DSCF2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440" y="3212976"/>
            <a:ext cx="4645024" cy="341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7000875" cy="435768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4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Складові готовності дитини до шкільного навчання</a:t>
            </a:r>
            <a:r>
              <a:rPr lang="uk-UA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1. Фізична готовність</a:t>
            </a:r>
            <a:b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2. Соціальна готовність</a:t>
            </a:r>
            <a:b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3. Психологічна готовність:</a:t>
            </a:r>
            <a:b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- інтелектуальна (розумова);</a:t>
            </a:r>
            <a:b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- мотиваційна; </a:t>
            </a:r>
            <a:b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- емоційно – вольова.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842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Характеристика НЗ</vt:lpstr>
      <vt:lpstr>Слайд 5</vt:lpstr>
      <vt:lpstr>Слайд 6</vt:lpstr>
      <vt:lpstr>Слайд 7</vt:lpstr>
      <vt:lpstr>Складові готовності дитини до навчання у школі</vt:lpstr>
      <vt:lpstr>Складові готовності дитини до шкільного навчання 1. Фізична готовність 2. Соціальна готовність 3. Психологічна готовність: - інтелектуальна (розумова); - мотиваційна;  - емоційно – вольова. </vt:lpstr>
      <vt:lpstr>Слайд 10</vt:lpstr>
      <vt:lpstr>Готовність дитини до школи</vt:lpstr>
      <vt:lpstr>КРИТЕРІЇ ГОТОВНОСТІ ДО ШКОЛИ:дитина вміє, знає, називає</vt:lpstr>
      <vt:lpstr> КРИТЕРІЇ ГОТОВНОСТІ ДО ШКОЛИ:дитина вміє, знає, називає</vt:lpstr>
      <vt:lpstr>КРИТЕРІЇ ГОТОВНОСТІ ДО ШКОЛИ:дитина вміє, знає, називає</vt:lpstr>
      <vt:lpstr>КРИТЕРІЇ ГОТОВНОСТІ ДО ШКОЛИ:дитина вміє, знає, називає</vt:lpstr>
      <vt:lpstr>КРИТЕРІЇ ГОТОВНОСТІ ДО ШКОЛИ:дитина вміє, знає, називає</vt:lpstr>
      <vt:lpstr>ФІЗІОЛОГІЧНІ ПОКАЗНИКИ</vt:lpstr>
      <vt:lpstr>СПОСОБИ ДІЗНАТИСЯ У ДИТИНИ ПРО ШКОЛУ</vt:lpstr>
      <vt:lpstr>СПОСОБИ ДІЗНАТИСЯ У ДИТИНИ ПРО ШКОЛУ</vt:lpstr>
      <vt:lpstr>СПОСОБИ ДІЗНАТИСЯ У ДИТИНИ ПРО ШКОЛУ</vt:lpstr>
      <vt:lpstr>СПОСОБИ ДІЗНАТИСЯ У ДИТИНИ ПРО ШКОЛУ</vt:lpstr>
      <vt:lpstr>Навчальний план початкової школи з українською мовою навчання з вивченням російської чи іншої мови національних меншин  (наказ МОН України від 10.06.2011)</vt:lpstr>
      <vt:lpstr>Розклад дзвінків</vt:lpstr>
      <vt:lpstr>Медичний огляд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ГОТОВНІСТЬ ДИТИНИ ДО ШКОЛИ</dc:title>
  <dc:creator>HP255</dc:creator>
  <cp:lastModifiedBy>RePack by SPecialiST</cp:lastModifiedBy>
  <cp:revision>20</cp:revision>
  <dcterms:created xsi:type="dcterms:W3CDTF">2016-05-19T06:15:28Z</dcterms:created>
  <dcterms:modified xsi:type="dcterms:W3CDTF">2016-05-19T08:31:46Z</dcterms:modified>
</cp:coreProperties>
</file>